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8" r:id="rId3"/>
  </p:sldMasterIdLst>
  <p:notesMasterIdLst>
    <p:notesMasterId r:id="rId71"/>
  </p:notesMasterIdLst>
  <p:sldIdLst>
    <p:sldId id="257" r:id="rId4"/>
    <p:sldId id="258" r:id="rId5"/>
    <p:sldId id="340" r:id="rId6"/>
    <p:sldId id="260" r:id="rId7"/>
    <p:sldId id="261" r:id="rId8"/>
    <p:sldId id="263" r:id="rId9"/>
    <p:sldId id="267" r:id="rId10"/>
    <p:sldId id="269" r:id="rId11"/>
    <p:sldId id="268" r:id="rId12"/>
    <p:sldId id="271" r:id="rId13"/>
    <p:sldId id="270" r:id="rId14"/>
    <p:sldId id="273" r:id="rId15"/>
    <p:sldId id="275" r:id="rId16"/>
    <p:sldId id="274" r:id="rId17"/>
    <p:sldId id="276" r:id="rId18"/>
    <p:sldId id="279" r:id="rId19"/>
    <p:sldId id="278" r:id="rId20"/>
    <p:sldId id="280" r:id="rId21"/>
    <p:sldId id="277" r:id="rId22"/>
    <p:sldId id="283" r:id="rId23"/>
    <p:sldId id="281" r:id="rId24"/>
    <p:sldId id="282" r:id="rId25"/>
    <p:sldId id="284" r:id="rId26"/>
    <p:sldId id="285" r:id="rId27"/>
    <p:sldId id="286" r:id="rId28"/>
    <p:sldId id="287" r:id="rId29"/>
    <p:sldId id="288" r:id="rId30"/>
    <p:sldId id="289" r:id="rId31"/>
    <p:sldId id="290" r:id="rId32"/>
    <p:sldId id="291" r:id="rId33"/>
    <p:sldId id="292" r:id="rId34"/>
    <p:sldId id="298" r:id="rId35"/>
    <p:sldId id="299" r:id="rId36"/>
    <p:sldId id="300" r:id="rId37"/>
    <p:sldId id="301" r:id="rId38"/>
    <p:sldId id="302" r:id="rId39"/>
    <p:sldId id="303" r:id="rId40"/>
    <p:sldId id="304" r:id="rId41"/>
    <p:sldId id="306" r:id="rId42"/>
    <p:sldId id="307" r:id="rId43"/>
    <p:sldId id="308" r:id="rId44"/>
    <p:sldId id="309" r:id="rId45"/>
    <p:sldId id="311" r:id="rId46"/>
    <p:sldId id="312" r:id="rId47"/>
    <p:sldId id="305" r:id="rId48"/>
    <p:sldId id="315" r:id="rId49"/>
    <p:sldId id="316" r:id="rId50"/>
    <p:sldId id="314" r:id="rId51"/>
    <p:sldId id="317" r:id="rId52"/>
    <p:sldId id="318" r:id="rId53"/>
    <p:sldId id="319" r:id="rId54"/>
    <p:sldId id="320" r:id="rId55"/>
    <p:sldId id="321" r:id="rId56"/>
    <p:sldId id="322" r:id="rId57"/>
    <p:sldId id="326" r:id="rId58"/>
    <p:sldId id="325" r:id="rId59"/>
    <p:sldId id="323" r:id="rId60"/>
    <p:sldId id="324" r:id="rId61"/>
    <p:sldId id="327" r:id="rId62"/>
    <p:sldId id="336" r:id="rId63"/>
    <p:sldId id="329" r:id="rId64"/>
    <p:sldId id="331" r:id="rId65"/>
    <p:sldId id="330" r:id="rId66"/>
    <p:sldId id="333" r:id="rId67"/>
    <p:sldId id="334" r:id="rId68"/>
    <p:sldId id="335" r:id="rId69"/>
    <p:sldId id="337"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978DA56-4153-4830-B2CA-F6A019E2586A}">
          <p14:sldIdLst>
            <p14:sldId id="257"/>
            <p14:sldId id="258"/>
            <p14:sldId id="340"/>
            <p14:sldId id="260"/>
            <p14:sldId id="261"/>
            <p14:sldId id="263"/>
            <p14:sldId id="267"/>
            <p14:sldId id="269"/>
            <p14:sldId id="268"/>
          </p14:sldIdLst>
        </p14:section>
        <p14:section name="API Management Basics" id="{301281D7-8693-4381-B664-9C4892183B2F}">
          <p14:sldIdLst>
            <p14:sldId id="271"/>
            <p14:sldId id="270"/>
            <p14:sldId id="273"/>
            <p14:sldId id="275"/>
            <p14:sldId id="274"/>
            <p14:sldId id="276"/>
            <p14:sldId id="279"/>
            <p14:sldId id="278"/>
            <p14:sldId id="280"/>
            <p14:sldId id="277"/>
            <p14:sldId id="283"/>
            <p14:sldId id="281"/>
            <p14:sldId id="282"/>
            <p14:sldId id="284"/>
            <p14:sldId id="285"/>
            <p14:sldId id="286"/>
            <p14:sldId id="287"/>
            <p14:sldId id="288"/>
            <p14:sldId id="289"/>
            <p14:sldId id="290"/>
            <p14:sldId id="291"/>
            <p14:sldId id="292"/>
            <p14:sldId id="298"/>
            <p14:sldId id="299"/>
            <p14:sldId id="300"/>
            <p14:sldId id="301"/>
            <p14:sldId id="302"/>
            <p14:sldId id="303"/>
            <p14:sldId id="304"/>
            <p14:sldId id="306"/>
            <p14:sldId id="307"/>
            <p14:sldId id="308"/>
            <p14:sldId id="309"/>
            <p14:sldId id="311"/>
            <p14:sldId id="312"/>
            <p14:sldId id="305"/>
          </p14:sldIdLst>
        </p14:section>
        <p14:section name="API Management Marketplace" id="{C78CF3C6-9B29-4F92-87AD-8100E66E5450}">
          <p14:sldIdLst>
            <p14:sldId id="315"/>
            <p14:sldId id="316"/>
            <p14:sldId id="314"/>
            <p14:sldId id="317"/>
            <p14:sldId id="318"/>
            <p14:sldId id="319"/>
            <p14:sldId id="320"/>
            <p14:sldId id="321"/>
            <p14:sldId id="322"/>
            <p14:sldId id="326"/>
            <p14:sldId id="325"/>
          </p14:sldIdLst>
        </p14:section>
        <p14:section name="API Management Demonstration" id="{0770BFCF-240B-4D2E-B57E-9C973AFFA6D6}">
          <p14:sldIdLst>
            <p14:sldId id="323"/>
            <p14:sldId id="324"/>
            <p14:sldId id="327"/>
            <p14:sldId id="336"/>
            <p14:sldId id="329"/>
            <p14:sldId id="331"/>
            <p14:sldId id="330"/>
            <p14:sldId id="333"/>
          </p14:sldIdLst>
        </p14:section>
        <p14:section name="Closing" id="{19B22C57-0177-4DCD-8296-EFD264E0AE37}">
          <p14:sldIdLst>
            <p14:sldId id="334"/>
            <p14:sldId id="335"/>
            <p14:sldId id="3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4999"/>
    <a:srgbClr val="CFD5EA"/>
    <a:srgbClr val="E9EBF5"/>
    <a:srgbClr val="4472C4"/>
    <a:srgbClr val="D4D4D4"/>
    <a:srgbClr val="810004"/>
    <a:srgbClr val="FFDE00"/>
    <a:srgbClr val="769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5" autoAdjust="0"/>
    <p:restoredTop sz="88639" autoAdjust="0"/>
  </p:normalViewPr>
  <p:slideViewPr>
    <p:cSldViewPr snapToGrid="0">
      <p:cViewPr varScale="1">
        <p:scale>
          <a:sx n="100" d="100"/>
          <a:sy n="100" d="100"/>
        </p:scale>
        <p:origin x="99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1F634B-D307-497D-8534-C9D0CFFBAE6A}" type="datetimeFigureOut">
              <a:rPr lang="en-US" smtClean="0"/>
              <a:t>7/15/2022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BEDAE-A519-4611-9E36-AFC317B10B7B}" type="slidenum">
              <a:rPr lang="en-US" smtClean="0"/>
              <a:t>‹#›</a:t>
            </a:fld>
            <a:endParaRPr lang="en-US"/>
          </a:p>
        </p:txBody>
      </p:sp>
    </p:spTree>
    <p:extLst>
      <p:ext uri="{BB962C8B-B14F-4D97-AF65-F5344CB8AC3E}">
        <p14:creationId xmlns:p14="http://schemas.microsoft.com/office/powerpoint/2010/main" val="3440761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F42B1-3E92-4EDE-946A-604FE4C51B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9503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Ability to Make Data-Driven Decisions</a:t>
            </a:r>
          </a:p>
          <a:p>
            <a:r>
              <a:rPr lang="en-US" dirty="0"/>
              <a:t>The ability to make data-driven decisions through business insights gained from API analytics</a:t>
            </a:r>
          </a:p>
        </p:txBody>
      </p:sp>
      <p:sp>
        <p:nvSpPr>
          <p:cNvPr id="4" name="Slide Number Placeholder 3"/>
          <p:cNvSpPr>
            <a:spLocks noGrp="1"/>
          </p:cNvSpPr>
          <p:nvPr>
            <p:ph type="sldNum" sz="quarter" idx="5"/>
          </p:nvPr>
        </p:nvSpPr>
        <p:spPr/>
        <p:txBody>
          <a:bodyPr/>
          <a:lstStyle/>
          <a:p>
            <a:fld id="{08ABEDAE-A519-4611-9E36-AFC317B10B7B}" type="slidenum">
              <a:rPr lang="en-US" smtClean="0"/>
              <a:t>15</a:t>
            </a:fld>
            <a:endParaRPr lang="en-US"/>
          </a:p>
        </p:txBody>
      </p:sp>
    </p:spTree>
    <p:extLst>
      <p:ext uri="{BB962C8B-B14F-4D97-AF65-F5344CB8AC3E}">
        <p14:creationId xmlns:p14="http://schemas.microsoft.com/office/powerpoint/2010/main" val="1200850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Protection of the organization from security threats that affect APIs</a:t>
            </a:r>
          </a:p>
        </p:txBody>
      </p:sp>
      <p:sp>
        <p:nvSpPr>
          <p:cNvPr id="4" name="Slide Number Placeholder 3"/>
          <p:cNvSpPr>
            <a:spLocks noGrp="1"/>
          </p:cNvSpPr>
          <p:nvPr>
            <p:ph type="sldNum" sz="quarter" idx="5"/>
          </p:nvPr>
        </p:nvSpPr>
        <p:spPr/>
        <p:txBody>
          <a:bodyPr/>
          <a:lstStyle/>
          <a:p>
            <a:fld id="{08ABEDAE-A519-4611-9E36-AFC317B10B7B}" type="slidenum">
              <a:rPr lang="en-US" smtClean="0"/>
              <a:t>16</a:t>
            </a:fld>
            <a:endParaRPr lang="en-US"/>
          </a:p>
        </p:txBody>
      </p:sp>
    </p:spTree>
    <p:extLst>
      <p:ext uri="{BB962C8B-B14F-4D97-AF65-F5344CB8AC3E}">
        <p14:creationId xmlns:p14="http://schemas.microsoft.com/office/powerpoint/2010/main" val="531229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Protection of the organization from security threats that affect APIs</a:t>
            </a:r>
          </a:p>
        </p:txBody>
      </p:sp>
      <p:sp>
        <p:nvSpPr>
          <p:cNvPr id="4" name="Slide Number Placeholder 3"/>
          <p:cNvSpPr>
            <a:spLocks noGrp="1"/>
          </p:cNvSpPr>
          <p:nvPr>
            <p:ph type="sldNum" sz="quarter" idx="5"/>
          </p:nvPr>
        </p:nvSpPr>
        <p:spPr/>
        <p:txBody>
          <a:bodyPr/>
          <a:lstStyle/>
          <a:p>
            <a:fld id="{08ABEDAE-A519-4611-9E36-AFC317B10B7B}" type="slidenum">
              <a:rPr lang="en-US" smtClean="0"/>
              <a:t>17</a:t>
            </a:fld>
            <a:endParaRPr lang="en-US"/>
          </a:p>
        </p:txBody>
      </p:sp>
    </p:spTree>
    <p:extLst>
      <p:ext uri="{BB962C8B-B14F-4D97-AF65-F5344CB8AC3E}">
        <p14:creationId xmlns:p14="http://schemas.microsoft.com/office/powerpoint/2010/main" val="1784489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Documentation</a:t>
            </a:r>
          </a:p>
        </p:txBody>
      </p:sp>
      <p:sp>
        <p:nvSpPr>
          <p:cNvPr id="4" name="Slide Number Placeholder 3"/>
          <p:cNvSpPr>
            <a:spLocks noGrp="1"/>
          </p:cNvSpPr>
          <p:nvPr>
            <p:ph type="sldNum" sz="quarter" idx="5"/>
          </p:nvPr>
        </p:nvSpPr>
        <p:spPr/>
        <p:txBody>
          <a:bodyPr/>
          <a:lstStyle/>
          <a:p>
            <a:fld id="{08ABEDAE-A519-4611-9E36-AFC317B10B7B}" type="slidenum">
              <a:rPr lang="en-US" smtClean="0"/>
              <a:t>18</a:t>
            </a:fld>
            <a:endParaRPr lang="en-US"/>
          </a:p>
        </p:txBody>
      </p:sp>
    </p:spTree>
    <p:extLst>
      <p:ext uri="{BB962C8B-B14F-4D97-AF65-F5344CB8AC3E}">
        <p14:creationId xmlns:p14="http://schemas.microsoft.com/office/powerpoint/2010/main" val="336588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Documentation</a:t>
            </a:r>
            <a:endParaRPr lang="en-US" b="0" u="none" dirty="0"/>
          </a:p>
          <a:p>
            <a:r>
              <a:rPr lang="en-US" b="0" u="none" dirty="0"/>
              <a:t>The ability to produce detailed API documentation that can be used to attract developers and inform users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19</a:t>
            </a:fld>
            <a:endParaRPr lang="en-US"/>
          </a:p>
        </p:txBody>
      </p:sp>
    </p:spTree>
    <p:extLst>
      <p:ext uri="{BB962C8B-B14F-4D97-AF65-F5344CB8AC3E}">
        <p14:creationId xmlns:p14="http://schemas.microsoft.com/office/powerpoint/2010/main" val="1801328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Next: Centralized Visibility</a:t>
            </a:r>
          </a:p>
        </p:txBody>
      </p:sp>
      <p:sp>
        <p:nvSpPr>
          <p:cNvPr id="4" name="Slide Number Placeholder 3"/>
          <p:cNvSpPr>
            <a:spLocks noGrp="1"/>
          </p:cNvSpPr>
          <p:nvPr>
            <p:ph type="sldNum" sz="quarter" idx="5"/>
          </p:nvPr>
        </p:nvSpPr>
        <p:spPr/>
        <p:txBody>
          <a:bodyPr/>
          <a:lstStyle/>
          <a:p>
            <a:fld id="{08ABEDAE-A519-4611-9E36-AFC317B10B7B}" type="slidenum">
              <a:rPr lang="en-US" smtClean="0"/>
              <a:t>20</a:t>
            </a:fld>
            <a:endParaRPr lang="en-US"/>
          </a:p>
        </p:txBody>
      </p:sp>
    </p:spTree>
    <p:extLst>
      <p:ext uri="{BB962C8B-B14F-4D97-AF65-F5344CB8AC3E}">
        <p14:creationId xmlns:p14="http://schemas.microsoft.com/office/powerpoint/2010/main" val="505650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Centralized Visibility</a:t>
            </a:r>
            <a:endParaRPr lang="en-US" b="0" u="none" dirty="0"/>
          </a:p>
          <a:p>
            <a:r>
              <a:rPr lang="en-US" b="0" u="none" dirty="0"/>
              <a:t>Centralized visibility that allows organizations to see their API connections in one place, thus reducing security vulnerabilities, decreasing the number of repetitive APIs and identifying gaps for developers to address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21</a:t>
            </a:fld>
            <a:endParaRPr lang="en-US"/>
          </a:p>
        </p:txBody>
      </p:sp>
    </p:spTree>
    <p:extLst>
      <p:ext uri="{BB962C8B-B14F-4D97-AF65-F5344CB8AC3E}">
        <p14:creationId xmlns:p14="http://schemas.microsoft.com/office/powerpoint/2010/main" val="1559708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Monetization</a:t>
            </a:r>
          </a:p>
        </p:txBody>
      </p:sp>
      <p:sp>
        <p:nvSpPr>
          <p:cNvPr id="4" name="Slide Number Placeholder 3"/>
          <p:cNvSpPr>
            <a:spLocks noGrp="1"/>
          </p:cNvSpPr>
          <p:nvPr>
            <p:ph type="sldNum" sz="quarter" idx="5"/>
          </p:nvPr>
        </p:nvSpPr>
        <p:spPr/>
        <p:txBody>
          <a:bodyPr/>
          <a:lstStyle/>
          <a:p>
            <a:fld id="{08ABEDAE-A519-4611-9E36-AFC317B10B7B}" type="slidenum">
              <a:rPr lang="en-US" smtClean="0"/>
              <a:t>22</a:t>
            </a:fld>
            <a:endParaRPr lang="en-US"/>
          </a:p>
        </p:txBody>
      </p:sp>
    </p:spTree>
    <p:extLst>
      <p:ext uri="{BB962C8B-B14F-4D97-AF65-F5344CB8AC3E}">
        <p14:creationId xmlns:p14="http://schemas.microsoft.com/office/powerpoint/2010/main" val="3477558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Monetization</a:t>
            </a:r>
            <a:endParaRPr lang="en-US" b="0" u="none" dirty="0"/>
          </a:p>
          <a:p>
            <a:r>
              <a:rPr lang="en-US" b="0" u="none" dirty="0"/>
              <a:t>The ability to monetize PAIs, share revenue with partners, and track billing in real time.</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23</a:t>
            </a:fld>
            <a:endParaRPr lang="en-US"/>
          </a:p>
        </p:txBody>
      </p:sp>
    </p:spTree>
    <p:extLst>
      <p:ext uri="{BB962C8B-B14F-4D97-AF65-F5344CB8AC3E}">
        <p14:creationId xmlns:p14="http://schemas.microsoft.com/office/powerpoint/2010/main" val="1928042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Positive User Experience</a:t>
            </a:r>
          </a:p>
        </p:txBody>
      </p:sp>
      <p:sp>
        <p:nvSpPr>
          <p:cNvPr id="4" name="Slide Number Placeholder 3"/>
          <p:cNvSpPr>
            <a:spLocks noGrp="1"/>
          </p:cNvSpPr>
          <p:nvPr>
            <p:ph type="sldNum" sz="quarter" idx="5"/>
          </p:nvPr>
        </p:nvSpPr>
        <p:spPr/>
        <p:txBody>
          <a:bodyPr/>
          <a:lstStyle/>
          <a:p>
            <a:fld id="{08ABEDAE-A519-4611-9E36-AFC317B10B7B}" type="slidenum">
              <a:rPr lang="en-US" smtClean="0"/>
              <a:t>24</a:t>
            </a:fld>
            <a:endParaRPr lang="en-US"/>
          </a:p>
        </p:txBody>
      </p:sp>
    </p:spTree>
    <p:extLst>
      <p:ext uri="{BB962C8B-B14F-4D97-AF65-F5344CB8AC3E}">
        <p14:creationId xmlns:p14="http://schemas.microsoft.com/office/powerpoint/2010/main" val="2064023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Taming of the Shrew is a Shakespeare comedy depicting the courtship of Petruchio and Katherina, the headstrong, obdurate shrew.  Initially, Katherina is an unwilling participant in the relationship; however Petruchio “tames” here with various psychological and physical torments, such as keeping here from eating and drinking, until she becomes a desirable, compliant, and obedient bride.</a:t>
            </a:r>
          </a:p>
        </p:txBody>
      </p:sp>
      <p:sp>
        <p:nvSpPr>
          <p:cNvPr id="4" name="Slide Number Placeholder 3"/>
          <p:cNvSpPr>
            <a:spLocks noGrp="1"/>
          </p:cNvSpPr>
          <p:nvPr>
            <p:ph type="sldNum" sz="quarter" idx="5"/>
          </p:nvPr>
        </p:nvSpPr>
        <p:spPr/>
        <p:txBody>
          <a:bodyPr/>
          <a:lstStyle/>
          <a:p>
            <a:fld id="{08ABEDAE-A519-4611-9E36-AFC317B10B7B}" type="slidenum">
              <a:rPr lang="en-US" smtClean="0"/>
              <a:t>4</a:t>
            </a:fld>
            <a:endParaRPr lang="en-US"/>
          </a:p>
        </p:txBody>
      </p:sp>
    </p:spTree>
    <p:extLst>
      <p:ext uri="{BB962C8B-B14F-4D97-AF65-F5344CB8AC3E}">
        <p14:creationId xmlns:p14="http://schemas.microsoft.com/office/powerpoint/2010/main" val="1198192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Positive User Experience</a:t>
            </a:r>
            <a:endParaRPr lang="en-US" b="0" u="none" dirty="0"/>
          </a:p>
          <a:p>
            <a:r>
              <a:rPr lang="en-US" b="0" u="none" dirty="0"/>
              <a:t>Creation of a positive user experience for API consumers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25</a:t>
            </a:fld>
            <a:endParaRPr lang="en-US"/>
          </a:p>
        </p:txBody>
      </p:sp>
    </p:spTree>
    <p:extLst>
      <p:ext uri="{BB962C8B-B14F-4D97-AF65-F5344CB8AC3E}">
        <p14:creationId xmlns:p14="http://schemas.microsoft.com/office/powerpoint/2010/main" val="586595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Agile Ecosystem</a:t>
            </a:r>
          </a:p>
        </p:txBody>
      </p:sp>
      <p:sp>
        <p:nvSpPr>
          <p:cNvPr id="4" name="Slide Number Placeholder 3"/>
          <p:cNvSpPr>
            <a:spLocks noGrp="1"/>
          </p:cNvSpPr>
          <p:nvPr>
            <p:ph type="sldNum" sz="quarter" idx="5"/>
          </p:nvPr>
        </p:nvSpPr>
        <p:spPr/>
        <p:txBody>
          <a:bodyPr/>
          <a:lstStyle/>
          <a:p>
            <a:fld id="{08ABEDAE-A519-4611-9E36-AFC317B10B7B}" type="slidenum">
              <a:rPr lang="en-US" smtClean="0"/>
              <a:t>26</a:t>
            </a:fld>
            <a:endParaRPr lang="en-US"/>
          </a:p>
        </p:txBody>
      </p:sp>
    </p:spTree>
    <p:extLst>
      <p:ext uri="{BB962C8B-B14F-4D97-AF65-F5344CB8AC3E}">
        <p14:creationId xmlns:p14="http://schemas.microsoft.com/office/powerpoint/2010/main" val="2367900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Agile Ecosystem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The ability to create a flexible, agile, adaptable, and innovative ecosystem in which all people, processes, and technologies can work together</a:t>
            </a:r>
          </a:p>
          <a:p>
            <a:pPr marL="171450" indent="-171450">
              <a:buFont typeface="Arial" panose="020B0604020202020204" pitchFamily="34" charset="0"/>
              <a:buChar char="•"/>
            </a:pPr>
            <a:r>
              <a:rPr lang="en-US" b="0" u="none" dirty="0"/>
              <a:t>Improvements in API agility and the ability to rapidly create new digital assets</a:t>
            </a:r>
          </a:p>
        </p:txBody>
      </p:sp>
      <p:sp>
        <p:nvSpPr>
          <p:cNvPr id="4" name="Slide Number Placeholder 3"/>
          <p:cNvSpPr>
            <a:spLocks noGrp="1"/>
          </p:cNvSpPr>
          <p:nvPr>
            <p:ph type="sldNum" sz="quarter" idx="5"/>
          </p:nvPr>
        </p:nvSpPr>
        <p:spPr/>
        <p:txBody>
          <a:bodyPr/>
          <a:lstStyle/>
          <a:p>
            <a:fld id="{08ABEDAE-A519-4611-9E36-AFC317B10B7B}" type="slidenum">
              <a:rPr lang="en-US" smtClean="0"/>
              <a:t>27</a:t>
            </a:fld>
            <a:endParaRPr lang="en-US"/>
          </a:p>
        </p:txBody>
      </p:sp>
    </p:spTree>
    <p:extLst>
      <p:ext uri="{BB962C8B-B14F-4D97-AF65-F5344CB8AC3E}">
        <p14:creationId xmlns:p14="http://schemas.microsoft.com/office/powerpoint/2010/main" val="1857065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Optimized Value</a:t>
            </a:r>
          </a:p>
        </p:txBody>
      </p:sp>
      <p:sp>
        <p:nvSpPr>
          <p:cNvPr id="4" name="Slide Number Placeholder 3"/>
          <p:cNvSpPr>
            <a:spLocks noGrp="1"/>
          </p:cNvSpPr>
          <p:nvPr>
            <p:ph type="sldNum" sz="quarter" idx="5"/>
          </p:nvPr>
        </p:nvSpPr>
        <p:spPr/>
        <p:txBody>
          <a:bodyPr/>
          <a:lstStyle/>
          <a:p>
            <a:fld id="{08ABEDAE-A519-4611-9E36-AFC317B10B7B}" type="slidenum">
              <a:rPr lang="en-US" smtClean="0"/>
              <a:t>28</a:t>
            </a:fld>
            <a:endParaRPr lang="en-US"/>
          </a:p>
        </p:txBody>
      </p:sp>
    </p:spTree>
    <p:extLst>
      <p:ext uri="{BB962C8B-B14F-4D97-AF65-F5344CB8AC3E}">
        <p14:creationId xmlns:p14="http://schemas.microsoft.com/office/powerpoint/2010/main" val="3982830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Optimized Value</a:t>
            </a:r>
            <a:endParaRPr lang="en-US" b="0" u="none" dirty="0"/>
          </a:p>
          <a:p>
            <a:r>
              <a:rPr lang="en-US" b="0" u="none" dirty="0"/>
              <a:t>API management enables an organization to optimize the value of its existing legacy systems by updating outdated security protocols so they match the modern standard used by today’s APIs.  API management software can also translate complex data from the legacy systems into easier message formats.  Furthermore, API management can be used to combine all back-end services into one functionality that is exposed as an API.</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29</a:t>
            </a:fld>
            <a:endParaRPr lang="en-US"/>
          </a:p>
        </p:txBody>
      </p:sp>
    </p:spTree>
    <p:extLst>
      <p:ext uri="{BB962C8B-B14F-4D97-AF65-F5344CB8AC3E}">
        <p14:creationId xmlns:p14="http://schemas.microsoft.com/office/powerpoint/2010/main" val="1580888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Integration</a:t>
            </a:r>
            <a:endParaRPr lang="en-US" b="0" u="none" dirty="0"/>
          </a:p>
          <a:p>
            <a:r>
              <a:rPr lang="en-US" b="0" u="none" dirty="0"/>
              <a:t>API integration is the process of connecting two or more applications via their APIs to perform a joint function.  The connection is made through the API layer of each application to make them talk to one another.  API integration ensures that applications which are connected represent the most up-to-date data while providing data integrity across a technology stack without having to worry about versioning.  Some API management solutions come pre-installed with out-of-the-box integrations, while other require more complex integrations.</a:t>
            </a:r>
          </a:p>
        </p:txBody>
      </p:sp>
      <p:sp>
        <p:nvSpPr>
          <p:cNvPr id="4" name="Slide Number Placeholder 3"/>
          <p:cNvSpPr>
            <a:spLocks noGrp="1"/>
          </p:cNvSpPr>
          <p:nvPr>
            <p:ph type="sldNum" sz="quarter" idx="5"/>
          </p:nvPr>
        </p:nvSpPr>
        <p:spPr/>
        <p:txBody>
          <a:bodyPr/>
          <a:lstStyle/>
          <a:p>
            <a:fld id="{08ABEDAE-A519-4611-9E36-AFC317B10B7B}" type="slidenum">
              <a:rPr lang="en-US" smtClean="0"/>
              <a:t>32</a:t>
            </a:fld>
            <a:endParaRPr lang="en-US"/>
          </a:p>
        </p:txBody>
      </p:sp>
    </p:spTree>
    <p:extLst>
      <p:ext uri="{BB962C8B-B14F-4D97-AF65-F5344CB8AC3E}">
        <p14:creationId xmlns:p14="http://schemas.microsoft.com/office/powerpoint/2010/main" val="1246800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Multi-Channel User Experiences</a:t>
            </a:r>
            <a:endParaRPr lang="en-US" b="0" u="none" dirty="0"/>
          </a:p>
          <a:p>
            <a:r>
              <a:rPr lang="en-US" b="0" u="none" dirty="0"/>
              <a:t>APIs are frequently used to enable user experiences such as web, mobile, wearable, or IoT applications.  Reuse APIs to accelerate development and ROI.</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33</a:t>
            </a:fld>
            <a:endParaRPr lang="en-US"/>
          </a:p>
        </p:txBody>
      </p:sp>
    </p:spTree>
    <p:extLst>
      <p:ext uri="{BB962C8B-B14F-4D97-AF65-F5344CB8AC3E}">
        <p14:creationId xmlns:p14="http://schemas.microsoft.com/office/powerpoint/2010/main" val="4143423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B2B Integration</a:t>
            </a:r>
            <a:endParaRPr lang="en-US" b="0" u="none" dirty="0"/>
          </a:p>
          <a:p>
            <a:r>
              <a:rPr lang="en-US" b="0" u="none" dirty="0"/>
              <a:t>APIs exposed to partners and customers lower the barrier to integrate business processes and exchange data between business entities.  APIs eliminate the overhead inherent in point-to-point integration.</a:t>
            </a:r>
          </a:p>
          <a:p>
            <a:endParaRPr lang="en-US" b="0" u="none" dirty="0"/>
          </a:p>
          <a:p>
            <a:r>
              <a:rPr lang="en-US" b="0" u="none" dirty="0"/>
              <a:t>B2B integration, refers to the automation of communication and business processes of two or more organization.  This integration delivery style enables them to work more effectively with customers, suppliers, and business partners through business process automation.</a:t>
            </a:r>
          </a:p>
          <a:p>
            <a:endParaRPr lang="en-US" b="0" u="none" dirty="0"/>
          </a:p>
          <a:p>
            <a:r>
              <a:rPr lang="en-US" b="0" u="none" dirty="0"/>
              <a:t>B2B integration pulls information form an internal source application and transfers it to an end external application via secure data movement and an integration platform.</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34</a:t>
            </a:fld>
            <a:endParaRPr lang="en-US"/>
          </a:p>
        </p:txBody>
      </p:sp>
    </p:spTree>
    <p:extLst>
      <p:ext uri="{BB962C8B-B14F-4D97-AF65-F5344CB8AC3E}">
        <p14:creationId xmlns:p14="http://schemas.microsoft.com/office/powerpoint/2010/main" val="1232699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Data as a Service</a:t>
            </a:r>
            <a:endParaRPr lang="en-US" b="0" u="none" dirty="0"/>
          </a:p>
          <a:p>
            <a:r>
              <a:rPr lang="en-US" b="0" u="none" dirty="0"/>
              <a:t>Data as a Service is a type of data management strategy that uses the cloud to deliver data storage, integration, processing, or analytic services via a network connection.  DaaS tools remove the need for organizations to install and manage software or hardware locally.  DaaS allows organizations to begin storing and processing data quickly, and can be more scalable than on-prem alternatives since more users can be allocated to cloud workloads.  DaaS tools are usually managed automatically and kept up-to-date by the provider.</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35</a:t>
            </a:fld>
            <a:endParaRPr lang="en-US"/>
          </a:p>
        </p:txBody>
      </p:sp>
    </p:spTree>
    <p:extLst>
      <p:ext uri="{BB962C8B-B14F-4D97-AF65-F5344CB8AC3E}">
        <p14:creationId xmlns:p14="http://schemas.microsoft.com/office/powerpoint/2010/main" val="1742072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Unlocking Legacy Assets</a:t>
            </a:r>
            <a:endParaRPr lang="en-US" b="0" u="none" dirty="0"/>
          </a:p>
          <a:p>
            <a:r>
              <a:rPr lang="en-US" b="0" u="none" dirty="0"/>
              <a:t>APIs are used to abstract and modernize legacy backends and make them accessible from new cloud services and modern applications.  APIs allow innovation without the risk, cost, and delays of migration.</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36</a:t>
            </a:fld>
            <a:endParaRPr lang="en-US"/>
          </a:p>
        </p:txBody>
      </p:sp>
    </p:spTree>
    <p:extLst>
      <p:ext uri="{BB962C8B-B14F-4D97-AF65-F5344CB8AC3E}">
        <p14:creationId xmlns:p14="http://schemas.microsoft.com/office/powerpoint/2010/main" val="2792571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 Taming of the Shrew </a:t>
            </a:r>
            <a:r>
              <a:rPr lang="en-US" i="0" dirty="0"/>
              <a:t>has been adapted numerous times for stage, screen, opera, ballet, and musical theater; perhaps the most famous adaptations being Cole Porter’s </a:t>
            </a:r>
            <a:r>
              <a:rPr lang="en-US" i="1" dirty="0"/>
              <a:t>Kiss Me Kate</a:t>
            </a:r>
            <a:r>
              <a:rPr lang="en-US" i="0" dirty="0"/>
              <a:t>; </a:t>
            </a:r>
            <a:r>
              <a:rPr lang="en-US" i="1" dirty="0" err="1"/>
              <a:t>McLintock</a:t>
            </a:r>
            <a:r>
              <a:rPr lang="en-US" i="1" dirty="0"/>
              <a:t>!</a:t>
            </a:r>
            <a:r>
              <a:rPr lang="en-US" i="0" dirty="0"/>
              <a:t> a 1963 American Western comedy film staring John Wayne and Maureen O’Hara; and the 1967 file of the play, starring Elizabeth Taylor and Richard Burton.  The 1999 high-school comedy film </a:t>
            </a:r>
            <a:r>
              <a:rPr lang="en-US" i="1" dirty="0"/>
              <a:t>10 Things I Hate About You</a:t>
            </a:r>
            <a:r>
              <a:rPr lang="en-US" i="0" dirty="0"/>
              <a:t>, and the 2003 romantic comedy </a:t>
            </a:r>
            <a:r>
              <a:rPr lang="en-US" i="1" dirty="0"/>
              <a:t>deliver Us from Eva</a:t>
            </a:r>
            <a:r>
              <a:rPr lang="en-US" i="0" dirty="0"/>
              <a:t> are also loosely based on the play.</a:t>
            </a:r>
            <a:endParaRPr lang="en-US" i="1" dirty="0"/>
          </a:p>
        </p:txBody>
      </p:sp>
      <p:sp>
        <p:nvSpPr>
          <p:cNvPr id="4" name="Slide Number Placeholder 3"/>
          <p:cNvSpPr>
            <a:spLocks noGrp="1"/>
          </p:cNvSpPr>
          <p:nvPr>
            <p:ph type="sldNum" sz="quarter" idx="5"/>
          </p:nvPr>
        </p:nvSpPr>
        <p:spPr/>
        <p:txBody>
          <a:bodyPr/>
          <a:lstStyle/>
          <a:p>
            <a:fld id="{08ABEDAE-A519-4611-9E36-AFC317B10B7B}" type="slidenum">
              <a:rPr lang="en-US" smtClean="0"/>
              <a:t>5</a:t>
            </a:fld>
            <a:endParaRPr lang="en-US"/>
          </a:p>
        </p:txBody>
      </p:sp>
    </p:spTree>
    <p:extLst>
      <p:ext uri="{BB962C8B-B14F-4D97-AF65-F5344CB8AC3E}">
        <p14:creationId xmlns:p14="http://schemas.microsoft.com/office/powerpoint/2010/main" val="895343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Gateway</a:t>
            </a:r>
            <a:endParaRPr lang="en-US" b="0" u="none" dirty="0"/>
          </a:p>
          <a:p>
            <a:r>
              <a:rPr lang="en-US" b="0" u="none" dirty="0"/>
              <a:t>An API gateway is the most important aspect of an API management solution and acts as the gateway to connected systems and services.  API gateways handle all routing requests, composition, and protocol translations between clients and the third-party services they are connected to.  API gateways play a crucial component in ensuring the security of API connections by deploying key security authentication and enforcement protocols, including TLS encryption and OAuth technology standards.  The API gateway also allows developers to easily consume microservices as managed APIs.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38</a:t>
            </a:fld>
            <a:endParaRPr lang="en-US"/>
          </a:p>
        </p:txBody>
      </p:sp>
    </p:spTree>
    <p:extLst>
      <p:ext uri="{BB962C8B-B14F-4D97-AF65-F5344CB8AC3E}">
        <p14:creationId xmlns:p14="http://schemas.microsoft.com/office/powerpoint/2010/main" val="523809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Policy Manager</a:t>
            </a:r>
            <a:endParaRPr lang="en-US" b="0" u="none" dirty="0"/>
          </a:p>
          <a:p>
            <a:r>
              <a:rPr lang="en-US" b="0" u="none" dirty="0"/>
              <a:t>The API policy manager controls the lifecycle of policies used to define and manage the API.  API policies will follow the same journey as an API, from design through retirement.  Many API management platforms provide users with out-of-the-box policies that control API traffic, enhance security, improve performance, and increase the value of the API.  These policies can be implemented without writing code or modifying back-end services.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39</a:t>
            </a:fld>
            <a:endParaRPr lang="en-US"/>
          </a:p>
        </p:txBody>
      </p:sp>
    </p:spTree>
    <p:extLst>
      <p:ext uri="{BB962C8B-B14F-4D97-AF65-F5344CB8AC3E}">
        <p14:creationId xmlns:p14="http://schemas.microsoft.com/office/powerpoint/2010/main" val="1249094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Developer Portal</a:t>
            </a:r>
            <a:endParaRPr lang="en-US" b="0" u="none" dirty="0"/>
          </a:p>
          <a:p>
            <a:r>
              <a:rPr lang="en-US" b="0" u="none" dirty="0"/>
              <a:t>An API developer portal services a variety of purposes, but its primary benefit is to provide a self-service hub for developers to access and share API documentation.  Developer portals are an integral part of </a:t>
            </a:r>
            <a:r>
              <a:rPr lang="en-US" b="0" u="none" dirty="0" err="1"/>
              <a:t>streamling</a:t>
            </a:r>
            <a:r>
              <a:rPr lang="en-US" b="0" u="none" dirty="0"/>
              <a:t> communication between teams and make it possible for developers to easily browse, build, and test their APIs.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40</a:t>
            </a:fld>
            <a:endParaRPr lang="en-US"/>
          </a:p>
        </p:txBody>
      </p:sp>
    </p:spTree>
    <p:extLst>
      <p:ext uri="{BB962C8B-B14F-4D97-AF65-F5344CB8AC3E}">
        <p14:creationId xmlns:p14="http://schemas.microsoft.com/office/powerpoint/2010/main" val="29742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Reporting and Analytics</a:t>
            </a:r>
            <a:endParaRPr lang="en-US" b="0" u="none" dirty="0"/>
          </a:p>
          <a:p>
            <a:r>
              <a:rPr lang="en-US" b="0" u="none" dirty="0"/>
              <a:t>Another critical aspect of API management solutions is that they allow organizations to track usage metrics in a variety of ways.  API platforms use a synthetic approach to monitoring an API’s response time, availability, and overall performance.  API platforms can also integrate analytics programs and use protocols designed to extract data for automated and reporting and analysis over time.  These analytics tools play a key role in diagnosing and troubleshooting integration issues that may arise and help enterprises make better-informed decisions about their applications and services.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41</a:t>
            </a:fld>
            <a:endParaRPr lang="en-US"/>
          </a:p>
        </p:txBody>
      </p:sp>
    </p:spTree>
    <p:extLst>
      <p:ext uri="{BB962C8B-B14F-4D97-AF65-F5344CB8AC3E}">
        <p14:creationId xmlns:p14="http://schemas.microsoft.com/office/powerpoint/2010/main" val="15030960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Lifecycle Management</a:t>
            </a:r>
            <a:endParaRPr lang="en-US" b="0" u="none" dirty="0"/>
          </a:p>
          <a:p>
            <a:r>
              <a:rPr lang="en-US" b="0" u="none" dirty="0"/>
              <a:t>API integrations make up a critical piece of digital transformation strategies and are an essential part of helping organizations scale their operations.  API management platforms benefit enterprises by allowing them to manage the entire lifecycle of their APIs, from their initial creation through all of their development stages and inevitable retirement.  API management provides a sustainable solution for building, testing, onboarding, and managing APIs while ensuring adequate version control every step of the way.</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42</a:t>
            </a:fld>
            <a:endParaRPr lang="en-US"/>
          </a:p>
        </p:txBody>
      </p:sp>
    </p:spTree>
    <p:extLst>
      <p:ext uri="{BB962C8B-B14F-4D97-AF65-F5344CB8AC3E}">
        <p14:creationId xmlns:p14="http://schemas.microsoft.com/office/powerpoint/2010/main" val="2594177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Support for API Monetization</a:t>
            </a:r>
            <a:endParaRPr lang="en-US" b="0" u="none" dirty="0"/>
          </a:p>
          <a:p>
            <a:r>
              <a:rPr lang="en-US" b="0" u="none" dirty="0"/>
              <a:t>Monetize access to the microservices behind the APIs through usage contracts.  API management allows you to define usage contracts based on metrics, like the number of API calls.  Consumers can be segmented and differentiated access tiers, and service quality can be offered to different segments.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43</a:t>
            </a:fld>
            <a:endParaRPr lang="en-US"/>
          </a:p>
        </p:txBody>
      </p:sp>
    </p:spTree>
    <p:extLst>
      <p:ext uri="{BB962C8B-B14F-4D97-AF65-F5344CB8AC3E}">
        <p14:creationId xmlns:p14="http://schemas.microsoft.com/office/powerpoint/2010/main" val="1196353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ABEDAE-A519-4611-9E36-AFC317B10B7B}" type="slidenum">
              <a:rPr lang="en-US" smtClean="0"/>
              <a:t>44</a:t>
            </a:fld>
            <a:endParaRPr lang="en-US"/>
          </a:p>
        </p:txBody>
      </p:sp>
    </p:spTree>
    <p:extLst>
      <p:ext uri="{BB962C8B-B14F-4D97-AF65-F5344CB8AC3E}">
        <p14:creationId xmlns:p14="http://schemas.microsoft.com/office/powerpoint/2010/main" val="1097277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Manage APIs across clouds and on-premises</a:t>
            </a:r>
            <a:endParaRPr lang="en-US" b="0" u="none" dirty="0"/>
          </a:p>
          <a:p>
            <a:r>
              <a:rPr lang="en-US" b="0" u="none" dirty="0"/>
              <a:t>Deploy API gateways side-by-side with the APIs hosted in Azure, other clouds, and on-premises, optimizing API traffic flow.  Meet security and compliance requirements while enjoying a unified management experience and full observability across all internal and external APIs.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49</a:t>
            </a:fld>
            <a:endParaRPr lang="en-US"/>
          </a:p>
        </p:txBody>
      </p:sp>
    </p:spTree>
    <p:extLst>
      <p:ext uri="{BB962C8B-B14F-4D97-AF65-F5344CB8AC3E}">
        <p14:creationId xmlns:p14="http://schemas.microsoft.com/office/powerpoint/2010/main" val="288237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Help protect your resources</a:t>
            </a:r>
            <a:endParaRPr lang="en-US" b="0" u="none" dirty="0"/>
          </a:p>
          <a:p>
            <a:r>
              <a:rPr lang="en-US" b="0" u="none" dirty="0"/>
              <a:t>Control how data and services are exposed to employees, partners, and customers by applying authentication, authorization, and usage limits.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50</a:t>
            </a:fld>
            <a:endParaRPr lang="en-US"/>
          </a:p>
        </p:txBody>
      </p:sp>
    </p:spTree>
    <p:extLst>
      <p:ext uri="{BB962C8B-B14F-4D97-AF65-F5344CB8AC3E}">
        <p14:creationId xmlns:p14="http://schemas.microsoft.com/office/powerpoint/2010/main" val="4368216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Accelerate your business</a:t>
            </a:r>
            <a:endParaRPr lang="en-US" b="0" u="none" dirty="0"/>
          </a:p>
          <a:p>
            <a:r>
              <a:rPr lang="en-US" b="0" u="none" dirty="0"/>
              <a:t>Build apps faster and deliver immediate value to your customers through API-first approaches.  Decouple front- and back-end teams through API mocking, API revisions and versioning, and automated API documentation.</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51</a:t>
            </a:fld>
            <a:endParaRPr lang="en-US"/>
          </a:p>
        </p:txBody>
      </p:sp>
    </p:spTree>
    <p:extLst>
      <p:ext uri="{BB962C8B-B14F-4D97-AF65-F5344CB8AC3E}">
        <p14:creationId xmlns:p14="http://schemas.microsoft.com/office/powerpoint/2010/main" val="316572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a:p>
            <a:r>
              <a:rPr lang="en-US" dirty="0"/>
              <a:t>What are the APIs that are available</a:t>
            </a:r>
          </a:p>
          <a:p>
            <a:r>
              <a:rPr lang="en-US" dirty="0"/>
              <a:t>When can I use the APIs</a:t>
            </a:r>
          </a:p>
          <a:p>
            <a:r>
              <a:rPr lang="en-US" dirty="0"/>
              <a:t>Where are the endpoints</a:t>
            </a:r>
          </a:p>
          <a:p>
            <a:r>
              <a:rPr lang="en-US" dirty="0"/>
              <a:t>Why should I use your API</a:t>
            </a:r>
          </a:p>
          <a:p>
            <a:r>
              <a:rPr lang="en-US" dirty="0"/>
              <a:t>How do I use the APIs</a:t>
            </a:r>
          </a:p>
          <a:p>
            <a:endParaRPr lang="en-US" dirty="0"/>
          </a:p>
        </p:txBody>
      </p:sp>
      <p:sp>
        <p:nvSpPr>
          <p:cNvPr id="4" name="Slide Number Placeholder 3"/>
          <p:cNvSpPr>
            <a:spLocks noGrp="1"/>
          </p:cNvSpPr>
          <p:nvPr>
            <p:ph type="sldNum" sz="quarter" idx="5"/>
          </p:nvPr>
        </p:nvSpPr>
        <p:spPr/>
        <p:txBody>
          <a:bodyPr/>
          <a:lstStyle/>
          <a:p>
            <a:fld id="{08ABEDAE-A519-4611-9E36-AFC317B10B7B}" type="slidenum">
              <a:rPr lang="en-US" smtClean="0"/>
              <a:t>7</a:t>
            </a:fld>
            <a:endParaRPr lang="en-US"/>
          </a:p>
        </p:txBody>
      </p:sp>
    </p:spTree>
    <p:extLst>
      <p:ext uri="{BB962C8B-B14F-4D97-AF65-F5344CB8AC3E}">
        <p14:creationId xmlns:p14="http://schemas.microsoft.com/office/powerpoint/2010/main" val="18250948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Improve API discoverability</a:t>
            </a:r>
            <a:endParaRPr lang="en-US" b="0" u="none" dirty="0"/>
          </a:p>
          <a:p>
            <a:r>
              <a:rPr lang="en-US" b="0" u="none" dirty="0"/>
              <a:t>Create a customizable developer portal for all your APIs.  Easily manage and share APIs with internal teams, external partners, and customers.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52</a:t>
            </a:fld>
            <a:endParaRPr lang="en-US"/>
          </a:p>
        </p:txBody>
      </p:sp>
    </p:spTree>
    <p:extLst>
      <p:ext uri="{BB962C8B-B14F-4D97-AF65-F5344CB8AC3E}">
        <p14:creationId xmlns:p14="http://schemas.microsoft.com/office/powerpoint/2010/main" val="28782235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Transform your existing services</a:t>
            </a:r>
            <a:endParaRPr lang="en-US" b="0" u="none" dirty="0"/>
          </a:p>
          <a:p>
            <a:pPr algn="l"/>
            <a:r>
              <a:rPr lang="en-US" b="0" i="0" dirty="0">
                <a:solidFill>
                  <a:srgbClr val="4C4C51"/>
                </a:solidFill>
                <a:effectLst/>
                <a:latin typeface="Segoe UI" panose="020B0502040204020203" pitchFamily="34" charset="0"/>
              </a:rPr>
              <a:t>Automatically turn legacy web services into modern REST-based APIs by creating façades for your back-end services. See how innovators like Vipps, a leading payment service in Norway, are revolutionizing development using Azure API Management.</a:t>
            </a:r>
          </a:p>
        </p:txBody>
      </p:sp>
      <p:sp>
        <p:nvSpPr>
          <p:cNvPr id="4" name="Slide Number Placeholder 3"/>
          <p:cNvSpPr>
            <a:spLocks noGrp="1"/>
          </p:cNvSpPr>
          <p:nvPr>
            <p:ph type="sldNum" sz="quarter" idx="5"/>
          </p:nvPr>
        </p:nvSpPr>
        <p:spPr/>
        <p:txBody>
          <a:bodyPr/>
          <a:lstStyle/>
          <a:p>
            <a:fld id="{08ABEDAE-A519-4611-9E36-AFC317B10B7B}" type="slidenum">
              <a:rPr lang="en-US" smtClean="0"/>
              <a:t>53</a:t>
            </a:fld>
            <a:endParaRPr lang="en-US"/>
          </a:p>
        </p:txBody>
      </p:sp>
    </p:spTree>
    <p:extLst>
      <p:ext uri="{BB962C8B-B14F-4D97-AF65-F5344CB8AC3E}">
        <p14:creationId xmlns:p14="http://schemas.microsoft.com/office/powerpoint/2010/main" val="191395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Help secure your APIs</a:t>
            </a:r>
            <a:endParaRPr lang="en-US" b="0" u="none" dirty="0"/>
          </a:p>
          <a:p>
            <a:pPr marL="171450" indent="-171450">
              <a:buFont typeface="Arial" panose="020B0604020202020204" pitchFamily="34" charset="0"/>
              <a:buChar char="•"/>
            </a:pPr>
            <a:r>
              <a:rPr lang="en-US" b="0" i="0" u="none" dirty="0">
                <a:solidFill>
                  <a:srgbClr val="4C4C51"/>
                </a:solidFill>
                <a:effectLst/>
                <a:latin typeface="Segoe UI" panose="020B0502040204020203" pitchFamily="34" charset="0"/>
              </a:rPr>
              <a:t>Keep all your APIs behind a single static IP or domain, and help protect them with keys, tokens, and IP filtering.</a:t>
            </a:r>
          </a:p>
          <a:p>
            <a:pPr marL="171450" indent="-171450">
              <a:buFont typeface="Arial" panose="020B0604020202020204" pitchFamily="34" charset="0"/>
              <a:buChar char="•"/>
            </a:pPr>
            <a:r>
              <a:rPr lang="en-US" b="0" i="0" u="none" dirty="0">
                <a:solidFill>
                  <a:srgbClr val="4C4C51"/>
                </a:solidFill>
                <a:effectLst/>
                <a:latin typeface="Segoe UI" panose="020B0502040204020203" pitchFamily="34" charset="0"/>
              </a:rPr>
              <a:t>Enforce flexible and fine-grained quotas and rate limits.  Modify the shape and behavior of your APIs using policies.  Improve latency and scale your APIs with response caching.</a:t>
            </a:r>
          </a:p>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Connect on-premises APIs to cloud services by creating a façade that lets you safely integrate on-premises and cloud environments.</a:t>
            </a:r>
            <a:endParaRPr lang="en-US" b="0" i="0" u="none" dirty="0">
              <a:solidFill>
                <a:srgbClr val="4C4C51"/>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08ABEDAE-A519-4611-9E36-AFC317B10B7B}" type="slidenum">
              <a:rPr lang="en-US" smtClean="0"/>
              <a:t>54</a:t>
            </a:fld>
            <a:endParaRPr lang="en-US"/>
          </a:p>
        </p:txBody>
      </p:sp>
    </p:spTree>
    <p:extLst>
      <p:ext uri="{BB962C8B-B14F-4D97-AF65-F5344CB8AC3E}">
        <p14:creationId xmlns:p14="http://schemas.microsoft.com/office/powerpoint/2010/main" val="2048324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Basic</a:t>
            </a:r>
            <a:r>
              <a:rPr lang="en-US" b="0" dirty="0"/>
              <a:t> – Entry-level production use cases</a:t>
            </a:r>
          </a:p>
          <a:p>
            <a:pPr marL="171450" indent="-171450">
              <a:buFont typeface="Arial" panose="020B0604020202020204" pitchFamily="34" charset="0"/>
              <a:buChar char="•"/>
            </a:pPr>
            <a:r>
              <a:rPr lang="en-US" b="1" dirty="0"/>
              <a:t>Standard</a:t>
            </a:r>
            <a:r>
              <a:rPr lang="en-US" b="0" dirty="0"/>
              <a:t> – Medium-volume production use cases</a:t>
            </a:r>
          </a:p>
          <a:p>
            <a:pPr marL="171450" indent="-171450">
              <a:buFont typeface="Arial" panose="020B0604020202020204" pitchFamily="34" charset="0"/>
              <a:buChar char="•"/>
            </a:pPr>
            <a:r>
              <a:rPr lang="en-US" b="1" dirty="0"/>
              <a:t>Premium</a:t>
            </a:r>
            <a:r>
              <a:rPr lang="en-US" b="0" dirty="0"/>
              <a:t> – High-volume or enterprise production use cases</a:t>
            </a:r>
          </a:p>
          <a:p>
            <a:pPr marL="171450" indent="-171450">
              <a:buFont typeface="Arial" panose="020B0604020202020204" pitchFamily="34" charset="0"/>
              <a:buChar char="•"/>
            </a:pPr>
            <a:r>
              <a:rPr lang="en-US" b="1" dirty="0"/>
              <a:t>Developer</a:t>
            </a:r>
            <a:r>
              <a:rPr lang="en-US" b="0" dirty="0"/>
              <a:t> – Non-production use cases and evaluations</a:t>
            </a:r>
          </a:p>
          <a:p>
            <a:pPr marL="171450" indent="-171450">
              <a:buFont typeface="Arial" panose="020B0604020202020204" pitchFamily="34" charset="0"/>
              <a:buChar char="•"/>
            </a:pPr>
            <a:r>
              <a:rPr lang="en-US" b="1" dirty="0"/>
              <a:t>Consumption</a:t>
            </a:r>
            <a:r>
              <a:rPr lang="en-US" b="0" dirty="0"/>
              <a:t> – Lightweight and serverless version of API Management services, billed per execution</a:t>
            </a:r>
          </a:p>
          <a:p>
            <a:pPr marL="171450" indent="-171450">
              <a:buFont typeface="Arial" panose="020B0604020202020204" pitchFamily="34" charset="0"/>
              <a:buChar char="•"/>
            </a:pPr>
            <a:r>
              <a:rPr lang="en-US" b="1" dirty="0"/>
              <a:t>Isolated</a:t>
            </a:r>
            <a:r>
              <a:rPr lang="en-US" b="0" dirty="0"/>
              <a:t> – Enterprise production use cases requiring high degree of isolation</a:t>
            </a:r>
            <a:endParaRPr lang="en-US" b="1" dirty="0"/>
          </a:p>
        </p:txBody>
      </p:sp>
      <p:sp>
        <p:nvSpPr>
          <p:cNvPr id="4" name="Slide Number Placeholder 3"/>
          <p:cNvSpPr>
            <a:spLocks noGrp="1"/>
          </p:cNvSpPr>
          <p:nvPr>
            <p:ph type="sldNum" sz="quarter" idx="5"/>
          </p:nvPr>
        </p:nvSpPr>
        <p:spPr/>
        <p:txBody>
          <a:bodyPr/>
          <a:lstStyle/>
          <a:p>
            <a:fld id="{08ABEDAE-A519-4611-9E36-AFC317B10B7B}" type="slidenum">
              <a:rPr lang="en-US" smtClean="0"/>
              <a:t>55</a:t>
            </a:fld>
            <a:endParaRPr lang="en-US"/>
          </a:p>
        </p:txBody>
      </p:sp>
    </p:spTree>
    <p:extLst>
      <p:ext uri="{BB962C8B-B14F-4D97-AF65-F5344CB8AC3E}">
        <p14:creationId xmlns:p14="http://schemas.microsoft.com/office/powerpoint/2010/main" val="32384700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Living Systems provides cloud-based software solutions for companies that operate senior living communities.  The focus is to help these operators manage their portfolios, residents, and the care they provide to those residents using highly-efficient software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59</a:t>
            </a:fld>
            <a:endParaRPr lang="en-US"/>
          </a:p>
        </p:txBody>
      </p:sp>
    </p:spTree>
    <p:extLst>
      <p:ext uri="{BB962C8B-B14F-4D97-AF65-F5344CB8AC3E}">
        <p14:creationId xmlns:p14="http://schemas.microsoft.com/office/powerpoint/2010/main" val="40871076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Living Systems provides cloud-based software solutions for companies that operate senior living communities.  The focus is to help these operators manage their portfolios, residents, and the care they provide to those residents using highly-efficient software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60</a:t>
            </a:fld>
            <a:endParaRPr lang="en-US"/>
          </a:p>
        </p:txBody>
      </p:sp>
    </p:spTree>
    <p:extLst>
      <p:ext uri="{BB962C8B-B14F-4D97-AF65-F5344CB8AC3E}">
        <p14:creationId xmlns:p14="http://schemas.microsoft.com/office/powerpoint/2010/main" val="17996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a:p>
            <a:r>
              <a:rPr lang="en-US" dirty="0"/>
              <a:t>What are the APIs that are available</a:t>
            </a:r>
          </a:p>
          <a:p>
            <a:r>
              <a:rPr lang="en-US" dirty="0"/>
              <a:t>When can I use the APIs</a:t>
            </a:r>
          </a:p>
          <a:p>
            <a:r>
              <a:rPr lang="en-US" dirty="0"/>
              <a:t>Where are the endpoints</a:t>
            </a:r>
          </a:p>
          <a:p>
            <a:r>
              <a:rPr lang="en-US" dirty="0"/>
              <a:t>Why should I use your API</a:t>
            </a:r>
          </a:p>
          <a:p>
            <a:r>
              <a:rPr lang="en-US" dirty="0"/>
              <a:t>How do I use the APIs</a:t>
            </a:r>
          </a:p>
          <a:p>
            <a:endParaRPr lang="en-US" dirty="0"/>
          </a:p>
        </p:txBody>
      </p:sp>
      <p:sp>
        <p:nvSpPr>
          <p:cNvPr id="4" name="Slide Number Placeholder 3"/>
          <p:cNvSpPr>
            <a:spLocks noGrp="1"/>
          </p:cNvSpPr>
          <p:nvPr>
            <p:ph type="sldNum" sz="quarter" idx="5"/>
          </p:nvPr>
        </p:nvSpPr>
        <p:spPr/>
        <p:txBody>
          <a:bodyPr/>
          <a:lstStyle/>
          <a:p>
            <a:fld id="{08ABEDAE-A519-4611-9E36-AFC317B10B7B}" type="slidenum">
              <a:rPr lang="en-US" smtClean="0"/>
              <a:t>8</a:t>
            </a:fld>
            <a:endParaRPr lang="en-US"/>
          </a:p>
        </p:txBody>
      </p:sp>
    </p:spTree>
    <p:extLst>
      <p:ext uri="{BB962C8B-B14F-4D97-AF65-F5344CB8AC3E}">
        <p14:creationId xmlns:p14="http://schemas.microsoft.com/office/powerpoint/2010/main" val="455532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a:p>
            <a:r>
              <a:rPr lang="en-US" dirty="0"/>
              <a:t>What are the APIs that are available</a:t>
            </a:r>
          </a:p>
          <a:p>
            <a:r>
              <a:rPr lang="en-US" dirty="0"/>
              <a:t>When can I use the APIs</a:t>
            </a:r>
          </a:p>
          <a:p>
            <a:r>
              <a:rPr lang="en-US" dirty="0"/>
              <a:t>Where are the endpoints</a:t>
            </a:r>
          </a:p>
          <a:p>
            <a:r>
              <a:rPr lang="en-US" dirty="0"/>
              <a:t>Why should I use your API</a:t>
            </a:r>
          </a:p>
          <a:p>
            <a:r>
              <a:rPr lang="en-US" dirty="0"/>
              <a:t>How do I use the APIs</a:t>
            </a:r>
          </a:p>
        </p:txBody>
      </p:sp>
      <p:sp>
        <p:nvSpPr>
          <p:cNvPr id="4" name="Slide Number Placeholder 3"/>
          <p:cNvSpPr>
            <a:spLocks noGrp="1"/>
          </p:cNvSpPr>
          <p:nvPr>
            <p:ph type="sldNum" sz="quarter" idx="5"/>
          </p:nvPr>
        </p:nvSpPr>
        <p:spPr/>
        <p:txBody>
          <a:bodyPr/>
          <a:lstStyle/>
          <a:p>
            <a:fld id="{08ABEDAE-A519-4611-9E36-AFC317B10B7B}" type="slidenum">
              <a:rPr lang="en-US" smtClean="0"/>
              <a:t>9</a:t>
            </a:fld>
            <a:endParaRPr lang="en-US"/>
          </a:p>
        </p:txBody>
      </p:sp>
    </p:spTree>
    <p:extLst>
      <p:ext uri="{BB962C8B-B14F-4D97-AF65-F5344CB8AC3E}">
        <p14:creationId xmlns:p14="http://schemas.microsoft.com/office/powerpoint/2010/main" val="74164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management refers to the process of creating, publishing, and managing API connections in a secure and scalable environment.  The goals of API management is to ensure that the needs of developers and applications that may use the APIs are being met.</a:t>
            </a:r>
          </a:p>
          <a:p>
            <a:endParaRPr lang="en-US" dirty="0"/>
          </a:p>
          <a:p>
            <a:r>
              <a:rPr lang="en-US" dirty="0"/>
              <a:t>API management is more than just a place for API connections to live.  And while API management needs will differ from organization to organization, [CLICK] there are several pieces of functionality generally common with API management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12</a:t>
            </a:fld>
            <a:endParaRPr lang="en-US"/>
          </a:p>
        </p:txBody>
      </p:sp>
    </p:spTree>
    <p:extLst>
      <p:ext uri="{BB962C8B-B14F-4D97-AF65-F5344CB8AC3E}">
        <p14:creationId xmlns:p14="http://schemas.microsoft.com/office/powerpoint/2010/main" val="1843866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pieces of functionality generally common with API management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13</a:t>
            </a:fld>
            <a:endParaRPr lang="en-US"/>
          </a:p>
        </p:txBody>
      </p:sp>
    </p:spTree>
    <p:extLst>
      <p:ext uri="{BB962C8B-B14F-4D97-AF65-F5344CB8AC3E}">
        <p14:creationId xmlns:p14="http://schemas.microsoft.com/office/powerpoint/2010/main" val="1797784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several pieces of functionality generally common with API management systems:</a:t>
            </a:r>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Creating and publishing APIs</a:t>
            </a:r>
          </a:p>
          <a:p>
            <a:pPr marL="171450" indent="-171450">
              <a:buFont typeface="Arial" panose="020B0604020202020204" pitchFamily="34" charset="0"/>
              <a:buChar char="•"/>
            </a:pPr>
            <a:r>
              <a:rPr lang="en-US" dirty="0"/>
              <a:t>Enforcing their usage policies</a:t>
            </a:r>
          </a:p>
          <a:p>
            <a:pPr marL="171450" indent="-171450">
              <a:buFont typeface="Arial" panose="020B0604020202020204" pitchFamily="34" charset="0"/>
              <a:buChar char="•"/>
            </a:pPr>
            <a:r>
              <a:rPr lang="en-US" dirty="0"/>
              <a:t>Controlling access</a:t>
            </a:r>
          </a:p>
          <a:p>
            <a:pPr marL="171450" indent="-171450">
              <a:buFont typeface="Arial" panose="020B0604020202020204" pitchFamily="34" charset="0"/>
              <a:buChar char="•"/>
            </a:pPr>
            <a:r>
              <a:rPr lang="en-US" dirty="0"/>
              <a:t>Nurturing the developer community</a:t>
            </a:r>
          </a:p>
          <a:p>
            <a:pPr marL="171450" indent="-171450">
              <a:buFont typeface="Arial" panose="020B0604020202020204" pitchFamily="34" charset="0"/>
              <a:buChar char="•"/>
            </a:pPr>
            <a:r>
              <a:rPr lang="en-US" dirty="0"/>
              <a:t>Collecting and analyzing usage statistics</a:t>
            </a:r>
          </a:p>
          <a:p>
            <a:pPr marL="171450" indent="-171450">
              <a:buFont typeface="Arial" panose="020B0604020202020204" pitchFamily="34" charset="0"/>
              <a:buChar char="•"/>
            </a:pPr>
            <a:r>
              <a:rPr lang="en-US" dirty="0"/>
              <a:t>Reporting on performance</a:t>
            </a:r>
          </a:p>
        </p:txBody>
      </p:sp>
      <p:sp>
        <p:nvSpPr>
          <p:cNvPr id="4" name="Slide Number Placeholder 3"/>
          <p:cNvSpPr>
            <a:spLocks noGrp="1"/>
          </p:cNvSpPr>
          <p:nvPr>
            <p:ph type="sldNum" sz="quarter" idx="5"/>
          </p:nvPr>
        </p:nvSpPr>
        <p:spPr/>
        <p:txBody>
          <a:bodyPr/>
          <a:lstStyle/>
          <a:p>
            <a:fld id="{08ABEDAE-A519-4611-9E36-AFC317B10B7B}" type="slidenum">
              <a:rPr lang="en-US" smtClean="0"/>
              <a:t>14</a:t>
            </a:fld>
            <a:endParaRPr lang="en-US"/>
          </a:p>
        </p:txBody>
      </p:sp>
    </p:spTree>
    <p:extLst>
      <p:ext uri="{BB962C8B-B14F-4D97-AF65-F5344CB8AC3E}">
        <p14:creationId xmlns:p14="http://schemas.microsoft.com/office/powerpoint/2010/main" val="3086062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72A5-D3DA-40AB-A400-8F77E70A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D0ACD-2B5C-41A5-8E55-534760130A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76304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513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952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8F88B-345F-4A5B-9B49-50C8F737B2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42B1A9-8F61-448F-B5A8-C17CFE10D8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374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CF853-935D-49F8-9871-ECFFABA75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445E6A-B3B2-49C7-81FB-9B9826600F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47854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F820B-4C41-4B53-A302-308C3CC0E5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4FDA46-4F74-4316-A53D-128F4236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805898-FC6E-4899-965D-AC2EE6E73C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876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B98A-3CDE-4136-BCD0-6BD3E3151F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5D95B-B740-4C1D-B97F-6055F60151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B5F7CD-8A21-4B89-A341-B56BDA82FF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FE81EF-DAC3-49D4-9AD8-1DF35A4C58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4262C1-13C6-40A8-9003-041EC4E2E8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84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4BFDF-E6FE-4D2B-9CC9-F9677B03610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0326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346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1E18-E0CB-4C2E-B855-119941D56A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D45A76-2597-48B5-8D15-A3B70DFA39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FA02B6-8C7E-4B90-AA97-6D2E94870E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32632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5ADD4-E128-4C30-8E24-53CF7C554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659AA2-F6D1-4382-ADCD-7D332746D5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5BC1EC-4133-448A-8DCC-EDD94CEA7E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57658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69FE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F58D59-77FE-4EC5-BD58-566FB371D5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4F42465-E3F4-49B0-9ED8-C968F3A29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C38DFBCF-0753-43F0-A4BB-5BCC01ADB458}"/>
              </a:ext>
            </a:extLst>
          </p:cNvPr>
          <p:cNvSpPr txBox="1"/>
          <p:nvPr userDrawn="1"/>
        </p:nvSpPr>
        <p:spPr>
          <a:xfrm>
            <a:off x="5320402" y="6479721"/>
            <a:ext cx="1551195" cy="276999"/>
          </a:xfrm>
          <a:prstGeom prst="rect">
            <a:avLst/>
          </a:prstGeom>
          <a:noFill/>
        </p:spPr>
        <p:txBody>
          <a:bodyPr wrap="none" rtlCol="0">
            <a:spAutoFit/>
          </a:bodyPr>
          <a:lstStyle/>
          <a:p>
            <a:pPr algn="ctr"/>
            <a:r>
              <a:rPr lang="en-US" sz="1200" kern="1200" dirty="0">
                <a:solidFill>
                  <a:srgbClr val="1D4999"/>
                </a:solidFill>
                <a:latin typeface="+mn-lt"/>
                <a:ea typeface="+mn-ea"/>
                <a:cs typeface="+mn-cs"/>
              </a:rPr>
              <a:t>The Taming of the API</a:t>
            </a:r>
          </a:p>
        </p:txBody>
      </p:sp>
      <p:pic>
        <p:nvPicPr>
          <p:cNvPr id="10" name="Picture 9">
            <a:extLst>
              <a:ext uri="{FF2B5EF4-FFF2-40B4-BE49-F238E27FC236}">
                <a16:creationId xmlns:a16="http://schemas.microsoft.com/office/drawing/2014/main" id="{FBE74528-2C52-479A-A254-6F1FE5F0E7E9}"/>
              </a:ext>
            </a:extLst>
          </p:cNvPr>
          <p:cNvPicPr>
            <a:picLocks noChangeAspect="1"/>
          </p:cNvPicPr>
          <p:nvPr userDrawn="1"/>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1" name="Picture 10">
            <a:extLst>
              <a:ext uri="{FF2B5EF4-FFF2-40B4-BE49-F238E27FC236}">
                <a16:creationId xmlns:a16="http://schemas.microsoft.com/office/drawing/2014/main" id="{EDF31A67-BE7F-4401-8E4C-E532034964E7}"/>
              </a:ext>
            </a:extLst>
          </p:cNvPr>
          <p:cNvPicPr>
            <a:picLocks noChangeAspect="1"/>
          </p:cNvPicPr>
          <p:nvPr userDrawn="1"/>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158641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Bodoni MT Black" panose="02070A030806060202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277338"/>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746995"/>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5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0.webp"/><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372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129260d-0af9-4df1-b799-72d32752406e">
            <a:hlinkClick r:id="" action="ppaction://media"/>
            <a:extLst>
              <a:ext uri="{FF2B5EF4-FFF2-40B4-BE49-F238E27FC236}">
                <a16:creationId xmlns:a16="http://schemas.microsoft.com/office/drawing/2014/main" id="{BBE352BD-77C3-41FA-B519-73934B4BA0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4950" y="0"/>
            <a:ext cx="9182100" cy="6886574"/>
          </a:xfrm>
          <a:prstGeom prst="rect">
            <a:avLst/>
          </a:prstGeom>
        </p:spPr>
      </p:pic>
      <p:sp>
        <p:nvSpPr>
          <p:cNvPr id="3" name="TextBox 2">
            <a:extLst>
              <a:ext uri="{FF2B5EF4-FFF2-40B4-BE49-F238E27FC236}">
                <a16:creationId xmlns:a16="http://schemas.microsoft.com/office/drawing/2014/main" id="{6F9980E5-FFB0-41AA-AD4C-D1CBC99F3EAC}"/>
              </a:ext>
            </a:extLst>
          </p:cNvPr>
          <p:cNvSpPr txBox="1"/>
          <p:nvPr/>
        </p:nvSpPr>
        <p:spPr>
          <a:xfrm>
            <a:off x="1504951" y="4775200"/>
            <a:ext cx="9182100" cy="1938992"/>
          </a:xfrm>
          <a:prstGeom prst="rect">
            <a:avLst/>
          </a:prstGeom>
          <a:noFill/>
        </p:spPr>
        <p:txBody>
          <a:bodyPr wrap="square" rtlCol="0">
            <a:spAutoFit/>
          </a:bodyPr>
          <a:lstStyle/>
          <a:p>
            <a:pPr algn="ctr"/>
            <a:r>
              <a:rPr lang="en-US" sz="6000" dirty="0">
                <a:solidFill>
                  <a:schemeClr val="bg1"/>
                </a:solidFill>
                <a:latin typeface="Kamerik205 8" panose="020B0803030600020004" pitchFamily="34" charset="0"/>
              </a:rPr>
              <a:t>If I be waspish, best beware my sting.</a:t>
            </a:r>
          </a:p>
        </p:txBody>
      </p:sp>
    </p:spTree>
    <p:extLst>
      <p:ext uri="{BB962C8B-B14F-4D97-AF65-F5344CB8AC3E}">
        <p14:creationId xmlns:p14="http://schemas.microsoft.com/office/powerpoint/2010/main" val="397517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65557-1D44-4DF2-9CE3-A38D96A053F0}"/>
              </a:ext>
            </a:extLst>
          </p:cNvPr>
          <p:cNvSpPr>
            <a:spLocks noGrp="1"/>
          </p:cNvSpPr>
          <p:nvPr>
            <p:ph type="title"/>
          </p:nvPr>
        </p:nvSpPr>
        <p:spPr/>
        <p:txBody>
          <a:bodyPr/>
          <a:lstStyle/>
          <a:p>
            <a:r>
              <a:rPr lang="en-US" dirty="0"/>
              <a:t>API Management Basics</a:t>
            </a:r>
          </a:p>
        </p:txBody>
      </p:sp>
      <p:sp>
        <p:nvSpPr>
          <p:cNvPr id="3" name="Text Placeholder 2">
            <a:extLst>
              <a:ext uri="{FF2B5EF4-FFF2-40B4-BE49-F238E27FC236}">
                <a16:creationId xmlns:a16="http://schemas.microsoft.com/office/drawing/2014/main" id="{39AE451D-539E-4B08-8025-1F1F9150A02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3113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B0F-7A06-49F0-B6FD-19F37C603ACC}"/>
              </a:ext>
            </a:extLst>
          </p:cNvPr>
          <p:cNvSpPr>
            <a:spLocks noGrp="1"/>
          </p:cNvSpPr>
          <p:nvPr>
            <p:ph type="title"/>
          </p:nvPr>
        </p:nvSpPr>
        <p:spPr/>
        <p:txBody>
          <a:bodyPr/>
          <a:lstStyle/>
          <a:p>
            <a:r>
              <a:rPr lang="en-US" dirty="0"/>
              <a:t>What is API Management?</a:t>
            </a:r>
          </a:p>
        </p:txBody>
      </p:sp>
      <p:sp>
        <p:nvSpPr>
          <p:cNvPr id="4" name="Rectangle: Rounded Corners 3">
            <a:extLst>
              <a:ext uri="{FF2B5EF4-FFF2-40B4-BE49-F238E27FC236}">
                <a16:creationId xmlns:a16="http://schemas.microsoft.com/office/drawing/2014/main" id="{059C9E2C-62B8-444D-8059-05CCC9FD5212}"/>
              </a:ext>
            </a:extLst>
          </p:cNvPr>
          <p:cNvSpPr/>
          <p:nvPr/>
        </p:nvSpPr>
        <p:spPr>
          <a:xfrm>
            <a:off x="8394700" y="2851148"/>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Managing</a:t>
            </a:r>
            <a:endParaRPr lang="en-US" sz="2800" dirty="0"/>
          </a:p>
          <a:p>
            <a:pPr algn="ctr"/>
            <a:r>
              <a:rPr lang="en-US" sz="2800" dirty="0"/>
              <a:t>API Connections</a:t>
            </a:r>
            <a:endParaRPr lang="en-US" sz="2800" b="1" dirty="0"/>
          </a:p>
        </p:txBody>
      </p:sp>
      <p:sp>
        <p:nvSpPr>
          <p:cNvPr id="5" name="Rectangle: Rounded Corners 4">
            <a:extLst>
              <a:ext uri="{FF2B5EF4-FFF2-40B4-BE49-F238E27FC236}">
                <a16:creationId xmlns:a16="http://schemas.microsoft.com/office/drawing/2014/main" id="{7CF62E8F-BECD-49E9-ACCF-7BC8D5866243}"/>
              </a:ext>
            </a:extLst>
          </p:cNvPr>
          <p:cNvSpPr/>
          <p:nvPr/>
        </p:nvSpPr>
        <p:spPr>
          <a:xfrm>
            <a:off x="711200" y="285114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Creating</a:t>
            </a:r>
          </a:p>
          <a:p>
            <a:pPr algn="ctr"/>
            <a:r>
              <a:rPr lang="en-US" sz="2800" dirty="0"/>
              <a:t>API Connections</a:t>
            </a:r>
          </a:p>
        </p:txBody>
      </p:sp>
      <p:sp>
        <p:nvSpPr>
          <p:cNvPr id="9" name="Rectangle: Rounded Corners 8">
            <a:extLst>
              <a:ext uri="{FF2B5EF4-FFF2-40B4-BE49-F238E27FC236}">
                <a16:creationId xmlns:a16="http://schemas.microsoft.com/office/drawing/2014/main" id="{1CF8381F-7D4E-49C9-B808-33BE506CD450}"/>
              </a:ext>
            </a:extLst>
          </p:cNvPr>
          <p:cNvSpPr/>
          <p:nvPr/>
        </p:nvSpPr>
        <p:spPr>
          <a:xfrm>
            <a:off x="4552950" y="2851150"/>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Publishing</a:t>
            </a:r>
            <a:endParaRPr lang="en-US" sz="2800" dirty="0"/>
          </a:p>
          <a:p>
            <a:pPr algn="ctr"/>
            <a:r>
              <a:rPr lang="en-US" sz="2800" dirty="0"/>
              <a:t>API Connections</a:t>
            </a:r>
            <a:endParaRPr lang="en-US" sz="2800" b="1" dirty="0"/>
          </a:p>
        </p:txBody>
      </p:sp>
    </p:spTree>
    <p:extLst>
      <p:ext uri="{BB962C8B-B14F-4D97-AF65-F5344CB8AC3E}">
        <p14:creationId xmlns:p14="http://schemas.microsoft.com/office/powerpoint/2010/main" val="15697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B0F-7A06-49F0-B6FD-19F37C603ACC}"/>
              </a:ext>
            </a:extLst>
          </p:cNvPr>
          <p:cNvSpPr>
            <a:spLocks noGrp="1"/>
          </p:cNvSpPr>
          <p:nvPr>
            <p:ph type="title"/>
          </p:nvPr>
        </p:nvSpPr>
        <p:spPr/>
        <p:txBody>
          <a:bodyPr/>
          <a:lstStyle/>
          <a:p>
            <a:r>
              <a:rPr lang="en-US" dirty="0"/>
              <a:t>What is API Management?</a:t>
            </a:r>
          </a:p>
        </p:txBody>
      </p:sp>
      <p:sp>
        <p:nvSpPr>
          <p:cNvPr id="4" name="Rectangle: Rounded Corners 3">
            <a:extLst>
              <a:ext uri="{FF2B5EF4-FFF2-40B4-BE49-F238E27FC236}">
                <a16:creationId xmlns:a16="http://schemas.microsoft.com/office/drawing/2014/main" id="{059C9E2C-62B8-444D-8059-05CCC9FD5212}"/>
              </a:ext>
            </a:extLst>
          </p:cNvPr>
          <p:cNvSpPr/>
          <p:nvPr/>
        </p:nvSpPr>
        <p:spPr>
          <a:xfrm>
            <a:off x="8394700" y="2851148"/>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Managing</a:t>
            </a:r>
            <a:endParaRPr lang="en-US" sz="2800" dirty="0"/>
          </a:p>
          <a:p>
            <a:pPr algn="ctr"/>
            <a:r>
              <a:rPr lang="en-US" sz="2800" dirty="0"/>
              <a:t>API Connections</a:t>
            </a:r>
            <a:endParaRPr lang="en-US" sz="2800" b="1" dirty="0"/>
          </a:p>
        </p:txBody>
      </p:sp>
      <p:sp>
        <p:nvSpPr>
          <p:cNvPr id="5" name="Rectangle: Rounded Corners 4">
            <a:extLst>
              <a:ext uri="{FF2B5EF4-FFF2-40B4-BE49-F238E27FC236}">
                <a16:creationId xmlns:a16="http://schemas.microsoft.com/office/drawing/2014/main" id="{7CF62E8F-BECD-49E9-ACCF-7BC8D5866243}"/>
              </a:ext>
            </a:extLst>
          </p:cNvPr>
          <p:cNvSpPr/>
          <p:nvPr/>
        </p:nvSpPr>
        <p:spPr>
          <a:xfrm>
            <a:off x="711200" y="285114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Creating</a:t>
            </a:r>
          </a:p>
          <a:p>
            <a:pPr algn="ctr"/>
            <a:r>
              <a:rPr lang="en-US" sz="2800" dirty="0"/>
              <a:t>API Connections</a:t>
            </a:r>
          </a:p>
        </p:txBody>
      </p:sp>
      <p:sp>
        <p:nvSpPr>
          <p:cNvPr id="9" name="Rectangle: Rounded Corners 8">
            <a:extLst>
              <a:ext uri="{FF2B5EF4-FFF2-40B4-BE49-F238E27FC236}">
                <a16:creationId xmlns:a16="http://schemas.microsoft.com/office/drawing/2014/main" id="{1CF8381F-7D4E-49C9-B808-33BE506CD450}"/>
              </a:ext>
            </a:extLst>
          </p:cNvPr>
          <p:cNvSpPr/>
          <p:nvPr/>
        </p:nvSpPr>
        <p:spPr>
          <a:xfrm>
            <a:off x="4552950" y="2851150"/>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Publishing</a:t>
            </a:r>
            <a:endParaRPr lang="en-US" sz="2800" dirty="0"/>
          </a:p>
          <a:p>
            <a:pPr algn="ctr"/>
            <a:r>
              <a:rPr lang="en-US" sz="2800" dirty="0"/>
              <a:t>API Connections</a:t>
            </a:r>
            <a:endParaRPr lang="en-US" sz="2800" b="1" dirty="0"/>
          </a:p>
        </p:txBody>
      </p:sp>
    </p:spTree>
    <p:extLst>
      <p:ext uri="{BB962C8B-B14F-4D97-AF65-F5344CB8AC3E}">
        <p14:creationId xmlns:p14="http://schemas.microsoft.com/office/powerpoint/2010/main" val="11121324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grpId="0"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 decel="100000"/>
                                        <p:tgtEl>
                                          <p:spTgt spid="5"/>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5"/>
                                        </p:tgtEl>
                                        <p:attrNameLst>
                                          <p:attrName>ppt_y</p:attrName>
                                        </p:attrNameLst>
                                      </p:cBhvr>
                                      <p:tavLst>
                                        <p:tav tm="0">
                                          <p:val>
                                            <p:strVal val="ppt_y"/>
                                          </p:val>
                                        </p:tav>
                                        <p:tav tm="100000">
                                          <p:val>
                                            <p:strVal val="ppt_y+1"/>
                                          </p:val>
                                        </p:tav>
                                      </p:tavLst>
                                    </p:anim>
                                    <p:set>
                                      <p:cBhvr>
                                        <p:cTn id="10" dur="1" fill="hold">
                                          <p:stCondLst>
                                            <p:cond delay="999"/>
                                          </p:stCondLst>
                                        </p:cTn>
                                        <p:tgtEl>
                                          <p:spTgt spid="5"/>
                                        </p:tgtEl>
                                        <p:attrNameLst>
                                          <p:attrName>style.visibility</p:attrName>
                                        </p:attrNameLst>
                                      </p:cBhvr>
                                      <p:to>
                                        <p:strVal val="hidden"/>
                                      </p:to>
                                    </p:set>
                                  </p:childTnLst>
                                </p:cTn>
                              </p:par>
                              <p:par>
                                <p:cTn id="11" presetID="37" presetClass="exit" presetSubtype="0" fill="hold" grpId="0" nodeType="withEffect">
                                  <p:stCondLst>
                                    <p:cond delay="0"/>
                                  </p:stCondLst>
                                  <p:childTnLst>
                                    <p:animEffect transition="out" filter="fade">
                                      <p:cBhvr>
                                        <p:cTn id="12" dur="1000"/>
                                        <p:tgtEl>
                                          <p:spTgt spid="9"/>
                                        </p:tgtEl>
                                      </p:cBhvr>
                                    </p:animEffect>
                                    <p:anim calcmode="lin" valueType="num">
                                      <p:cBhvr>
                                        <p:cTn id="13" dur="1000"/>
                                        <p:tgtEl>
                                          <p:spTgt spid="9"/>
                                        </p:tgtEl>
                                        <p:attrNameLst>
                                          <p:attrName>ppt_x</p:attrName>
                                        </p:attrNameLst>
                                      </p:cBhvr>
                                      <p:tavLst>
                                        <p:tav tm="0">
                                          <p:val>
                                            <p:strVal val="ppt_x"/>
                                          </p:val>
                                        </p:tav>
                                        <p:tav tm="100000">
                                          <p:val>
                                            <p:strVal val="ppt_x"/>
                                          </p:val>
                                        </p:tav>
                                      </p:tavLst>
                                    </p:anim>
                                    <p:anim calcmode="lin" valueType="num">
                                      <p:cBhvr>
                                        <p:cTn id="14" dur="100" decel="100000"/>
                                        <p:tgtEl>
                                          <p:spTgt spid="9"/>
                                        </p:tgtEl>
                                        <p:attrNameLst>
                                          <p:attrName>ppt_y</p:attrName>
                                        </p:attrNameLst>
                                      </p:cBhvr>
                                      <p:tavLst>
                                        <p:tav tm="0">
                                          <p:val>
                                            <p:strVal val="ppt_y"/>
                                          </p:val>
                                        </p:tav>
                                        <p:tav tm="100000">
                                          <p:val>
                                            <p:strVal val="ppt_y-.03"/>
                                          </p:val>
                                        </p:tav>
                                      </p:tavLst>
                                    </p:anim>
                                    <p:anim calcmode="lin" valueType="num">
                                      <p:cBhvr>
                                        <p:cTn id="15" dur="900" accel="100000">
                                          <p:stCondLst>
                                            <p:cond delay="100"/>
                                          </p:stCondLst>
                                        </p:cTn>
                                        <p:tgtEl>
                                          <p:spTgt spid="9"/>
                                        </p:tgtEl>
                                        <p:attrNameLst>
                                          <p:attrName>ppt_y</p:attrName>
                                        </p:attrNameLst>
                                      </p:cBhvr>
                                      <p:tavLst>
                                        <p:tav tm="0">
                                          <p:val>
                                            <p:strVal val="ppt_y"/>
                                          </p:val>
                                        </p:tav>
                                        <p:tav tm="100000">
                                          <p:val>
                                            <p:strVal val="ppt_y+1"/>
                                          </p:val>
                                        </p:tav>
                                      </p:tavLst>
                                    </p:anim>
                                    <p:set>
                                      <p:cBhvr>
                                        <p:cTn id="16" dur="1" fill="hold">
                                          <p:stCondLst>
                                            <p:cond delay="999"/>
                                          </p:stCondLst>
                                        </p:cTn>
                                        <p:tgtEl>
                                          <p:spTgt spid="9"/>
                                        </p:tgtEl>
                                        <p:attrNameLst>
                                          <p:attrName>style.visibility</p:attrName>
                                        </p:attrNameLst>
                                      </p:cBhvr>
                                      <p:to>
                                        <p:strVal val="hidden"/>
                                      </p:to>
                                    </p:set>
                                  </p:childTnLst>
                                </p:cTn>
                              </p:par>
                              <p:par>
                                <p:cTn id="17" presetID="37" presetClass="exit" presetSubtype="0" fill="hold" grpId="0" nodeType="withEffect">
                                  <p:stCondLst>
                                    <p:cond delay="0"/>
                                  </p:stCondLst>
                                  <p:childTnLst>
                                    <p:animEffect transition="out" filter="fade">
                                      <p:cBhvr>
                                        <p:cTn id="18" dur="1000"/>
                                        <p:tgtEl>
                                          <p:spTgt spid="4"/>
                                        </p:tgtEl>
                                      </p:cBhvr>
                                    </p:animEffect>
                                    <p:anim calcmode="lin" valueType="num">
                                      <p:cBhvr>
                                        <p:cTn id="19" dur="1000"/>
                                        <p:tgtEl>
                                          <p:spTgt spid="4"/>
                                        </p:tgtEl>
                                        <p:attrNameLst>
                                          <p:attrName>ppt_x</p:attrName>
                                        </p:attrNameLst>
                                      </p:cBhvr>
                                      <p:tavLst>
                                        <p:tav tm="0">
                                          <p:val>
                                            <p:strVal val="ppt_x"/>
                                          </p:val>
                                        </p:tav>
                                        <p:tav tm="100000">
                                          <p:val>
                                            <p:strVal val="ppt_x"/>
                                          </p:val>
                                        </p:tav>
                                      </p:tavLst>
                                    </p:anim>
                                    <p:anim calcmode="lin" valueType="num">
                                      <p:cBhvr>
                                        <p:cTn id="20" dur="100" decel="100000"/>
                                        <p:tgtEl>
                                          <p:spTgt spid="4"/>
                                        </p:tgtEl>
                                        <p:attrNameLst>
                                          <p:attrName>ppt_y</p:attrName>
                                        </p:attrNameLst>
                                      </p:cBhvr>
                                      <p:tavLst>
                                        <p:tav tm="0">
                                          <p:val>
                                            <p:strVal val="ppt_y"/>
                                          </p:val>
                                        </p:tav>
                                        <p:tav tm="100000">
                                          <p:val>
                                            <p:strVal val="ppt_y-.03"/>
                                          </p:val>
                                        </p:tav>
                                      </p:tavLst>
                                    </p:anim>
                                    <p:anim calcmode="lin" valueType="num">
                                      <p:cBhvr>
                                        <p:cTn id="21" dur="900" accel="100000">
                                          <p:stCondLst>
                                            <p:cond delay="100"/>
                                          </p:stCondLst>
                                        </p:cTn>
                                        <p:tgtEl>
                                          <p:spTgt spid="4"/>
                                        </p:tgtEl>
                                        <p:attrNameLst>
                                          <p:attrName>ppt_y</p:attrName>
                                        </p:attrNameLst>
                                      </p:cBhvr>
                                      <p:tavLst>
                                        <p:tav tm="0">
                                          <p:val>
                                            <p:strVal val="ppt_y"/>
                                          </p:val>
                                        </p:tav>
                                        <p:tav tm="100000">
                                          <p:val>
                                            <p:strVal val="ppt_y+1"/>
                                          </p:val>
                                        </p:tav>
                                      </p:tavLst>
                                    </p:anim>
                                    <p:set>
                                      <p:cBhvr>
                                        <p:cTn id="2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B0F-7A06-49F0-B6FD-19F37C603ACC}"/>
              </a:ext>
            </a:extLst>
          </p:cNvPr>
          <p:cNvSpPr>
            <a:spLocks noGrp="1"/>
          </p:cNvSpPr>
          <p:nvPr>
            <p:ph type="title"/>
          </p:nvPr>
        </p:nvSpPr>
        <p:spPr/>
        <p:txBody>
          <a:bodyPr/>
          <a:lstStyle/>
          <a:p>
            <a:r>
              <a:rPr lang="en-US" dirty="0"/>
              <a:t>What is API Management?</a:t>
            </a:r>
          </a:p>
        </p:txBody>
      </p:sp>
      <p:sp>
        <p:nvSpPr>
          <p:cNvPr id="3" name="Rectangle: Rounded Corners 2">
            <a:extLst>
              <a:ext uri="{FF2B5EF4-FFF2-40B4-BE49-F238E27FC236}">
                <a16:creationId xmlns:a16="http://schemas.microsoft.com/office/drawing/2014/main" id="{0A45DF9C-95A1-4C16-A4F3-C99DC5190513}"/>
              </a:ext>
            </a:extLst>
          </p:cNvPr>
          <p:cNvSpPr/>
          <p:nvPr/>
        </p:nvSpPr>
        <p:spPr>
          <a:xfrm>
            <a:off x="4552950" y="2101847"/>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Enforcing Usage Policies</a:t>
            </a:r>
          </a:p>
        </p:txBody>
      </p:sp>
      <p:sp>
        <p:nvSpPr>
          <p:cNvPr id="4" name="Rectangle: Rounded Corners 3">
            <a:extLst>
              <a:ext uri="{FF2B5EF4-FFF2-40B4-BE49-F238E27FC236}">
                <a16:creationId xmlns:a16="http://schemas.microsoft.com/office/drawing/2014/main" id="{059C9E2C-62B8-444D-8059-05CCC9FD5212}"/>
              </a:ext>
            </a:extLst>
          </p:cNvPr>
          <p:cNvSpPr/>
          <p:nvPr/>
        </p:nvSpPr>
        <p:spPr>
          <a:xfrm>
            <a:off x="8394700" y="2101847"/>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Controlling Access</a:t>
            </a:r>
          </a:p>
        </p:txBody>
      </p:sp>
      <p:sp>
        <p:nvSpPr>
          <p:cNvPr id="5" name="Rectangle: Rounded Corners 4">
            <a:extLst>
              <a:ext uri="{FF2B5EF4-FFF2-40B4-BE49-F238E27FC236}">
                <a16:creationId xmlns:a16="http://schemas.microsoft.com/office/drawing/2014/main" id="{7CF62E8F-BECD-49E9-ACCF-7BC8D5866243}"/>
              </a:ext>
            </a:extLst>
          </p:cNvPr>
          <p:cNvSpPr/>
          <p:nvPr/>
        </p:nvSpPr>
        <p:spPr>
          <a:xfrm>
            <a:off x="711200" y="2101846"/>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Creating and Publishing APIs</a:t>
            </a:r>
          </a:p>
        </p:txBody>
      </p:sp>
      <p:sp>
        <p:nvSpPr>
          <p:cNvPr id="6" name="Rectangle: Rounded Corners 5">
            <a:extLst>
              <a:ext uri="{FF2B5EF4-FFF2-40B4-BE49-F238E27FC236}">
                <a16:creationId xmlns:a16="http://schemas.microsoft.com/office/drawing/2014/main" id="{6F7D7002-A524-4A93-8F4A-4C78224729C5}"/>
              </a:ext>
            </a:extLst>
          </p:cNvPr>
          <p:cNvSpPr/>
          <p:nvPr/>
        </p:nvSpPr>
        <p:spPr>
          <a:xfrm>
            <a:off x="711200" y="382269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Nurturing Developer Community</a:t>
            </a:r>
          </a:p>
        </p:txBody>
      </p:sp>
      <p:sp>
        <p:nvSpPr>
          <p:cNvPr id="7" name="Rectangle: Rounded Corners 6">
            <a:extLst>
              <a:ext uri="{FF2B5EF4-FFF2-40B4-BE49-F238E27FC236}">
                <a16:creationId xmlns:a16="http://schemas.microsoft.com/office/drawing/2014/main" id="{0ECAEC34-4834-4168-B12B-2D1C99070D45}"/>
              </a:ext>
            </a:extLst>
          </p:cNvPr>
          <p:cNvSpPr/>
          <p:nvPr/>
        </p:nvSpPr>
        <p:spPr>
          <a:xfrm>
            <a:off x="4552950" y="382269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Tracking Usage</a:t>
            </a:r>
          </a:p>
        </p:txBody>
      </p:sp>
      <p:sp>
        <p:nvSpPr>
          <p:cNvPr id="8" name="Rectangle: Rounded Corners 7">
            <a:extLst>
              <a:ext uri="{FF2B5EF4-FFF2-40B4-BE49-F238E27FC236}">
                <a16:creationId xmlns:a16="http://schemas.microsoft.com/office/drawing/2014/main" id="{81875452-61E2-4FC8-A3CE-E97BF94BBCA5}"/>
              </a:ext>
            </a:extLst>
          </p:cNvPr>
          <p:cNvSpPr/>
          <p:nvPr/>
        </p:nvSpPr>
        <p:spPr>
          <a:xfrm>
            <a:off x="8394700" y="3822698"/>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Performance </a:t>
            </a:r>
            <a:r>
              <a:rPr lang="en-US" sz="2500" b="1" dirty="0">
                <a:solidFill>
                  <a:schemeClr val="bg1"/>
                </a:solidFill>
              </a:rPr>
              <a:t>Reportin</a:t>
            </a:r>
            <a:r>
              <a:rPr lang="en-US" sz="2500" b="1" dirty="0"/>
              <a:t>g</a:t>
            </a:r>
          </a:p>
        </p:txBody>
      </p:sp>
    </p:spTree>
    <p:extLst>
      <p:ext uri="{BB962C8B-B14F-4D97-AF65-F5344CB8AC3E}">
        <p14:creationId xmlns:p14="http://schemas.microsoft.com/office/powerpoint/2010/main" val="214976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Data-Driven Decisions</a:t>
            </a:r>
          </a:p>
        </p:txBody>
      </p:sp>
    </p:spTree>
    <p:extLst>
      <p:ext uri="{BB962C8B-B14F-4D97-AF65-F5344CB8AC3E}">
        <p14:creationId xmlns:p14="http://schemas.microsoft.com/office/powerpoint/2010/main" val="399044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Data-Driven Decisions</a:t>
            </a:r>
          </a:p>
        </p:txBody>
      </p:sp>
      <p:sp>
        <p:nvSpPr>
          <p:cNvPr id="4" name="Rectangle: Rounded Corners 3">
            <a:extLst>
              <a:ext uri="{FF2B5EF4-FFF2-40B4-BE49-F238E27FC236}">
                <a16:creationId xmlns:a16="http://schemas.microsoft.com/office/drawing/2014/main" id="{A7DFD6BE-E142-4B53-8FE3-C3057751EDBC}"/>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5" name="Rectangle: Rounded Corners 4">
            <a:extLst>
              <a:ext uri="{FF2B5EF4-FFF2-40B4-BE49-F238E27FC236}">
                <a16:creationId xmlns:a16="http://schemas.microsoft.com/office/drawing/2014/main" id="{6761D472-E743-42DC-950E-29A57FD31A34}"/>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Security Threat Protection</a:t>
            </a:r>
          </a:p>
        </p:txBody>
      </p:sp>
    </p:spTree>
    <p:extLst>
      <p:ext uri="{BB962C8B-B14F-4D97-AF65-F5344CB8AC3E}">
        <p14:creationId xmlns:p14="http://schemas.microsoft.com/office/powerpoint/2010/main" val="184548598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35625 -0.14815 " pathEditMode="relative" rAng="0" ptsTypes="AA">
                                      <p:cBhvr>
                                        <p:cTn id="6" dur="1000" fill="hold"/>
                                        <p:tgtEl>
                                          <p:spTgt spid="14"/>
                                        </p:tgtEl>
                                        <p:attrNameLst>
                                          <p:attrName>ppt_x</p:attrName>
                                          <p:attrName>ppt_y</p:attrName>
                                        </p:attrNameLst>
                                      </p:cBhvr>
                                      <p:rCtr x="-17812" y="-7407"/>
                                    </p:animMotion>
                                  </p:childTnLst>
                                </p:cTn>
                              </p:par>
                              <p:par>
                                <p:cTn id="7" presetID="9" presetClass="exit" presetSubtype="0" fill="hold" grpId="1" nodeType="withEffect">
                                  <p:stCondLst>
                                    <p:cond delay="500"/>
                                  </p:stCondLst>
                                  <p:childTnLst>
                                    <p:animEffect transition="out" filter="dissolve">
                                      <p:cBhvr>
                                        <p:cTn id="8" dur="500"/>
                                        <p:tgtEl>
                                          <p:spTgt spid="14"/>
                                        </p:tgtEl>
                                      </p:cBhvr>
                                    </p:animEffect>
                                    <p:set>
                                      <p:cBhvr>
                                        <p:cTn id="9" dur="1" fill="hold">
                                          <p:stCondLst>
                                            <p:cond delay="499"/>
                                          </p:stCondLst>
                                        </p:cTn>
                                        <p:tgtEl>
                                          <p:spTgt spid="14"/>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11" name="Rectangle: Rounded Corners 10">
            <a:extLst>
              <a:ext uri="{FF2B5EF4-FFF2-40B4-BE49-F238E27FC236}">
                <a16:creationId xmlns:a16="http://schemas.microsoft.com/office/drawing/2014/main" id="{E8D992BB-CFBF-4DC9-9B52-8D33D10AAA3F}"/>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Security Threat Protection</a:t>
            </a:r>
          </a:p>
        </p:txBody>
      </p:sp>
    </p:spTree>
    <p:extLst>
      <p:ext uri="{BB962C8B-B14F-4D97-AF65-F5344CB8AC3E}">
        <p14:creationId xmlns:p14="http://schemas.microsoft.com/office/powerpoint/2010/main" val="926957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5" name="Rectangle: Rounded Corners 4">
            <a:extLst>
              <a:ext uri="{FF2B5EF4-FFF2-40B4-BE49-F238E27FC236}">
                <a16:creationId xmlns:a16="http://schemas.microsoft.com/office/drawing/2014/main" id="{EA83A442-1BEF-479A-BB3A-AA78F9F2914E}"/>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1" name="Rectangle: Rounded Corners 10">
            <a:extLst>
              <a:ext uri="{FF2B5EF4-FFF2-40B4-BE49-F238E27FC236}">
                <a16:creationId xmlns:a16="http://schemas.microsoft.com/office/drawing/2014/main" id="{E8D992BB-CFBF-4DC9-9B52-8D33D10AAA3F}"/>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Security Threat Protection</a:t>
            </a:r>
          </a:p>
        </p:txBody>
      </p:sp>
      <p:sp>
        <p:nvSpPr>
          <p:cNvPr id="6" name="Rectangle: Rounded Corners 5">
            <a:extLst>
              <a:ext uri="{FF2B5EF4-FFF2-40B4-BE49-F238E27FC236}">
                <a16:creationId xmlns:a16="http://schemas.microsoft.com/office/drawing/2014/main" id="{CA8A5450-257B-4706-971C-DFB10B8B6447}"/>
              </a:ext>
            </a:extLst>
          </p:cNvPr>
          <p:cNvSpPr/>
          <p:nvPr/>
        </p:nvSpPr>
        <p:spPr>
          <a:xfrm>
            <a:off x="3759202" y="2524124"/>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Documentation</a:t>
            </a:r>
          </a:p>
        </p:txBody>
      </p:sp>
    </p:spTree>
    <p:extLst>
      <p:ext uri="{BB962C8B-B14F-4D97-AF65-F5344CB8AC3E}">
        <p14:creationId xmlns:p14="http://schemas.microsoft.com/office/powerpoint/2010/main" val="2296731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771 -0.13426 " pathEditMode="relative" rAng="0" ptsTypes="AA">
                                      <p:cBhvr>
                                        <p:cTn id="6" dur="1000" fill="hold"/>
                                        <p:tgtEl>
                                          <p:spTgt spid="11"/>
                                        </p:tgtEl>
                                        <p:attrNameLst>
                                          <p:attrName>ppt_x</p:attrName>
                                          <p:attrName>ppt_y</p:attrName>
                                        </p:attrNameLst>
                                      </p:cBhvr>
                                      <p:rCtr x="-5885" y="-6713"/>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1" grpId="1"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1" name="Rectangle: Rounded Corners 10">
            <a:extLst>
              <a:ext uri="{FF2B5EF4-FFF2-40B4-BE49-F238E27FC236}">
                <a16:creationId xmlns:a16="http://schemas.microsoft.com/office/drawing/2014/main" id="{0CB21034-DCB2-4E89-B6EB-725B15E1ABC6}"/>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Documentation</a:t>
            </a:r>
          </a:p>
        </p:txBody>
      </p:sp>
    </p:spTree>
    <p:extLst>
      <p:ext uri="{BB962C8B-B14F-4D97-AF65-F5344CB8AC3E}">
        <p14:creationId xmlns:p14="http://schemas.microsoft.com/office/powerpoint/2010/main" val="109151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ECEB-1F15-4081-9503-EFDE5D569178}"/>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71FFF34F-08DF-4079-AF5D-828E54B0F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70A0D195-55C2-4659-A35C-0781EB174531}"/>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E4EE8223-956A-44A3-9253-D1515EE08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FD7F31E6-A479-4B66-A80A-C29AB91E9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C849A81A-8A0B-4C33-991D-7B0ED87703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30226025-152A-40B8-AF08-0379ED5E37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5ACA9F9-72EA-4309-8E00-7759254D4D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3601488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8" name="Rectangle: Rounded Corners 7">
            <a:extLst>
              <a:ext uri="{FF2B5EF4-FFF2-40B4-BE49-F238E27FC236}">
                <a16:creationId xmlns:a16="http://schemas.microsoft.com/office/drawing/2014/main" id="{AB9C4E16-F081-4C5C-93F2-21DEB128D781}"/>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7" name="Rectangle: Rounded Corners 6">
            <a:extLst>
              <a:ext uri="{FF2B5EF4-FFF2-40B4-BE49-F238E27FC236}">
                <a16:creationId xmlns:a16="http://schemas.microsoft.com/office/drawing/2014/main" id="{8B61C98B-AE82-4029-9EF9-23E7E35C3659}"/>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Documentation</a:t>
            </a:r>
          </a:p>
        </p:txBody>
      </p:sp>
      <p:sp>
        <p:nvSpPr>
          <p:cNvPr id="9" name="Rectangle: Rounded Corners 8">
            <a:extLst>
              <a:ext uri="{FF2B5EF4-FFF2-40B4-BE49-F238E27FC236}">
                <a16:creationId xmlns:a16="http://schemas.microsoft.com/office/drawing/2014/main" id="{6818CC61-2EC7-428D-AE8E-0606DE6B6EAA}"/>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Centralized Visibility</a:t>
            </a:r>
          </a:p>
        </p:txBody>
      </p:sp>
    </p:spTree>
    <p:extLst>
      <p:ext uri="{BB962C8B-B14F-4D97-AF65-F5344CB8AC3E}">
        <p14:creationId xmlns:p14="http://schemas.microsoft.com/office/powerpoint/2010/main" val="369227534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875 -0.13426 " pathEditMode="relative" rAng="0" ptsTypes="AA">
                                      <p:cBhvr>
                                        <p:cTn id="6" dur="1000" fill="hold"/>
                                        <p:tgtEl>
                                          <p:spTgt spid="7"/>
                                        </p:tgtEl>
                                        <p:attrNameLst>
                                          <p:attrName>ppt_x</p:attrName>
                                          <p:attrName>ppt_y</p:attrName>
                                        </p:attrNameLst>
                                      </p:cBhvr>
                                      <p:rCtr x="5937" y="-6713"/>
                                    </p:animMotion>
                                  </p:childTnLst>
                                </p:cTn>
                              </p:par>
                              <p:par>
                                <p:cTn id="7" presetID="9" presetClass="exit" presetSubtype="0" fill="hold" grpId="1" nodeType="withEffect">
                                  <p:stCondLst>
                                    <p:cond delay="500"/>
                                  </p:stCondLst>
                                  <p:childTnLst>
                                    <p:animEffect transition="out" filter="dissolv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7" grpId="1"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1" name="Rectangle: Rounded Corners 10">
            <a:extLst>
              <a:ext uri="{FF2B5EF4-FFF2-40B4-BE49-F238E27FC236}">
                <a16:creationId xmlns:a16="http://schemas.microsoft.com/office/drawing/2014/main" id="{8FC14F7E-881C-4AA5-A843-CCB28C2D3DC0}"/>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Centralized Visibility</a:t>
            </a:r>
          </a:p>
        </p:txBody>
      </p:sp>
    </p:spTree>
    <p:extLst>
      <p:ext uri="{BB962C8B-B14F-4D97-AF65-F5344CB8AC3E}">
        <p14:creationId xmlns:p14="http://schemas.microsoft.com/office/powerpoint/2010/main" val="492225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1" name="Rectangle: Rounded Corners 10">
            <a:extLst>
              <a:ext uri="{FF2B5EF4-FFF2-40B4-BE49-F238E27FC236}">
                <a16:creationId xmlns:a16="http://schemas.microsoft.com/office/drawing/2014/main" id="{FA369FD8-7D02-4C2E-8F3C-387177D86999}"/>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Centralized Visibility</a:t>
            </a:r>
          </a:p>
        </p:txBody>
      </p:sp>
      <p:sp>
        <p:nvSpPr>
          <p:cNvPr id="12" name="Rectangle: Rounded Corners 11">
            <a:extLst>
              <a:ext uri="{FF2B5EF4-FFF2-40B4-BE49-F238E27FC236}">
                <a16:creationId xmlns:a16="http://schemas.microsoft.com/office/drawing/2014/main" id="{A78D1C2E-AFCD-4EC5-8439-2BA88A384486}"/>
              </a:ext>
            </a:extLst>
          </p:cNvPr>
          <p:cNvSpPr/>
          <p:nvPr/>
        </p:nvSpPr>
        <p:spPr>
          <a:xfrm>
            <a:off x="3759202" y="2524124"/>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Monetization</a:t>
            </a:r>
          </a:p>
        </p:txBody>
      </p:sp>
    </p:spTree>
    <p:extLst>
      <p:ext uri="{BB962C8B-B14F-4D97-AF65-F5344CB8AC3E}">
        <p14:creationId xmlns:p14="http://schemas.microsoft.com/office/powerpoint/2010/main" val="290223484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417 -0.13426 " pathEditMode="relative" rAng="0" ptsTypes="AA">
                                      <p:cBhvr>
                                        <p:cTn id="6" dur="1000" fill="hold"/>
                                        <p:tgtEl>
                                          <p:spTgt spid="11"/>
                                        </p:tgtEl>
                                        <p:attrNameLst>
                                          <p:attrName>ppt_x</p:attrName>
                                          <p:attrName>ppt_y</p:attrName>
                                        </p:attrNameLst>
                                      </p:cBhvr>
                                      <p:rCtr x="17708" y="-6713"/>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P spid="11" grpId="1"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1" name="Rectangle: Rounded Corners 10">
            <a:extLst>
              <a:ext uri="{FF2B5EF4-FFF2-40B4-BE49-F238E27FC236}">
                <a16:creationId xmlns:a16="http://schemas.microsoft.com/office/drawing/2014/main" id="{9AA16DE5-4364-4DE0-8076-56C2AC6C372A}"/>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Monetization</a:t>
            </a:r>
          </a:p>
        </p:txBody>
      </p:sp>
    </p:spTree>
    <p:extLst>
      <p:ext uri="{BB962C8B-B14F-4D97-AF65-F5344CB8AC3E}">
        <p14:creationId xmlns:p14="http://schemas.microsoft.com/office/powerpoint/2010/main" val="617105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1" name="Rectangle: Rounded Corners 10">
            <a:extLst>
              <a:ext uri="{FF2B5EF4-FFF2-40B4-BE49-F238E27FC236}">
                <a16:creationId xmlns:a16="http://schemas.microsoft.com/office/drawing/2014/main" id="{6A82726E-D816-43DD-BA02-A0B205C362FF}"/>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Monetization</a:t>
            </a:r>
          </a:p>
        </p:txBody>
      </p:sp>
      <p:sp>
        <p:nvSpPr>
          <p:cNvPr id="12" name="Rectangle: Rounded Corners 11">
            <a:extLst>
              <a:ext uri="{FF2B5EF4-FFF2-40B4-BE49-F238E27FC236}">
                <a16:creationId xmlns:a16="http://schemas.microsoft.com/office/drawing/2014/main" id="{3A678F5A-4B51-421F-A02C-79958169D279}"/>
              </a:ext>
            </a:extLst>
          </p:cNvPr>
          <p:cNvSpPr/>
          <p:nvPr/>
        </p:nvSpPr>
        <p:spPr>
          <a:xfrm>
            <a:off x="3759202" y="2524124"/>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Positive User Experience</a:t>
            </a:r>
          </a:p>
        </p:txBody>
      </p:sp>
    </p:spTree>
    <p:extLst>
      <p:ext uri="{BB962C8B-B14F-4D97-AF65-F5344CB8AC3E}">
        <p14:creationId xmlns:p14="http://schemas.microsoft.com/office/powerpoint/2010/main" val="17521292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625 0.08565 " pathEditMode="relative" rAng="0" ptsTypes="AA">
                                      <p:cBhvr>
                                        <p:cTn id="6" dur="1000" fill="hold"/>
                                        <p:tgtEl>
                                          <p:spTgt spid="11"/>
                                        </p:tgtEl>
                                        <p:attrNameLst>
                                          <p:attrName>ppt_x</p:attrName>
                                          <p:attrName>ppt_y</p:attrName>
                                        </p:attrNameLst>
                                      </p:cBhvr>
                                      <p:rCtr x="-17812"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1" grpId="1"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1" name="Rectangle: Rounded Corners 10">
            <a:extLst>
              <a:ext uri="{FF2B5EF4-FFF2-40B4-BE49-F238E27FC236}">
                <a16:creationId xmlns:a16="http://schemas.microsoft.com/office/drawing/2014/main" id="{97BCB0C6-542F-4FA2-959C-D91044D3DCB8}"/>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Positive User Experience</a:t>
            </a:r>
          </a:p>
        </p:txBody>
      </p:sp>
    </p:spTree>
    <p:extLst>
      <p:ext uri="{BB962C8B-B14F-4D97-AF65-F5344CB8AC3E}">
        <p14:creationId xmlns:p14="http://schemas.microsoft.com/office/powerpoint/2010/main" val="1797352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1" name="Rectangle: Rounded Corners 10">
            <a:extLst>
              <a:ext uri="{FF2B5EF4-FFF2-40B4-BE49-F238E27FC236}">
                <a16:creationId xmlns:a16="http://schemas.microsoft.com/office/drawing/2014/main" id="{E5422769-E13C-46FB-AE55-A559B2772814}"/>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Positive User Experience</a:t>
            </a:r>
          </a:p>
        </p:txBody>
      </p:sp>
      <p:sp>
        <p:nvSpPr>
          <p:cNvPr id="12" name="Rectangle: Rounded Corners 11">
            <a:extLst>
              <a:ext uri="{FF2B5EF4-FFF2-40B4-BE49-F238E27FC236}">
                <a16:creationId xmlns:a16="http://schemas.microsoft.com/office/drawing/2014/main" id="{37840A6D-8D02-4645-A358-E3E7390458B6}"/>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Tree>
    <p:extLst>
      <p:ext uri="{BB962C8B-B14F-4D97-AF65-F5344CB8AC3E}">
        <p14:creationId xmlns:p14="http://schemas.microsoft.com/office/powerpoint/2010/main" val="384324365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979 0.08565 " pathEditMode="relative" rAng="0" ptsTypes="AA">
                                      <p:cBhvr>
                                        <p:cTn id="6" dur="1000" fill="hold"/>
                                        <p:tgtEl>
                                          <p:spTgt spid="11"/>
                                        </p:tgtEl>
                                        <p:attrNameLst>
                                          <p:attrName>ppt_x</p:attrName>
                                          <p:attrName>ppt_y</p:attrName>
                                        </p:attrNameLst>
                                      </p:cBhvr>
                                      <p:rCtr x="-5990"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1" grpId="1"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1" name="Rectangle: Rounded Corners 10">
            <a:extLst>
              <a:ext uri="{FF2B5EF4-FFF2-40B4-BE49-F238E27FC236}">
                <a16:creationId xmlns:a16="http://schemas.microsoft.com/office/drawing/2014/main" id="{FE6499F2-8AB9-4E8C-B992-7538E0046692}"/>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Tree>
    <p:extLst>
      <p:ext uri="{BB962C8B-B14F-4D97-AF65-F5344CB8AC3E}">
        <p14:creationId xmlns:p14="http://schemas.microsoft.com/office/powerpoint/2010/main" val="2410127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Agile Ecosystem</a:t>
            </a:r>
          </a:p>
        </p:txBody>
      </p:sp>
      <p:sp>
        <p:nvSpPr>
          <p:cNvPr id="11" name="Rectangle: Rounded Corners 10">
            <a:extLst>
              <a:ext uri="{FF2B5EF4-FFF2-40B4-BE49-F238E27FC236}">
                <a16:creationId xmlns:a16="http://schemas.microsoft.com/office/drawing/2014/main" id="{9781BC7E-D0E5-4537-9090-5D60DF271E83}"/>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
        <p:nvSpPr>
          <p:cNvPr id="12" name="Rectangle: Rounded Corners 11">
            <a:extLst>
              <a:ext uri="{FF2B5EF4-FFF2-40B4-BE49-F238E27FC236}">
                <a16:creationId xmlns:a16="http://schemas.microsoft.com/office/drawing/2014/main" id="{580E2F16-8DF9-4845-A604-4CF656CAF490}"/>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Optimized Value</a:t>
            </a:r>
          </a:p>
        </p:txBody>
      </p:sp>
    </p:spTree>
    <p:extLst>
      <p:ext uri="{BB962C8B-B14F-4D97-AF65-F5344CB8AC3E}">
        <p14:creationId xmlns:p14="http://schemas.microsoft.com/office/powerpoint/2010/main" val="357363987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875 0.08565 " pathEditMode="relative" rAng="0" ptsTypes="AA">
                                      <p:cBhvr>
                                        <p:cTn id="6" dur="1000" fill="hold"/>
                                        <p:tgtEl>
                                          <p:spTgt spid="11"/>
                                        </p:tgtEl>
                                        <p:attrNameLst>
                                          <p:attrName>ppt_x</p:attrName>
                                          <p:attrName>ppt_y</p:attrName>
                                        </p:attrNameLst>
                                      </p:cBhvr>
                                      <p:rCtr x="5937"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1" grpId="0" animBg="1"/>
      <p:bldP spid="11" grpId="1"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Agile Ecosystem</a:t>
            </a:r>
          </a:p>
        </p:txBody>
      </p:sp>
      <p:sp>
        <p:nvSpPr>
          <p:cNvPr id="11" name="Rectangle: Rounded Corners 10">
            <a:extLst>
              <a:ext uri="{FF2B5EF4-FFF2-40B4-BE49-F238E27FC236}">
                <a16:creationId xmlns:a16="http://schemas.microsoft.com/office/drawing/2014/main" id="{BD7D53AE-7F71-4661-B431-E2D6AE7FBA49}"/>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Optimized Value</a:t>
            </a:r>
          </a:p>
        </p:txBody>
      </p:sp>
    </p:spTree>
    <p:extLst>
      <p:ext uri="{BB962C8B-B14F-4D97-AF65-F5344CB8AC3E}">
        <p14:creationId xmlns:p14="http://schemas.microsoft.com/office/powerpoint/2010/main" val="1327881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EF89C-8805-9AC6-9C74-B28BDB495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E089DCB4-2238-B0F0-86C3-009617DBE296}"/>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3" name="Group 12">
            <a:extLst>
              <a:ext uri="{FF2B5EF4-FFF2-40B4-BE49-F238E27FC236}">
                <a16:creationId xmlns:a16="http://schemas.microsoft.com/office/drawing/2014/main" id="{7717CBF9-AF86-AF38-2DA4-6D783C926DB8}"/>
              </a:ext>
            </a:extLst>
          </p:cNvPr>
          <p:cNvGrpSpPr/>
          <p:nvPr/>
        </p:nvGrpSpPr>
        <p:grpSpPr>
          <a:xfrm>
            <a:off x="857622" y="3587633"/>
            <a:ext cx="2381250" cy="2828925"/>
            <a:chOff x="857622" y="3587633"/>
            <a:chExt cx="2381250" cy="2828925"/>
          </a:xfrm>
        </p:grpSpPr>
        <p:pic>
          <p:nvPicPr>
            <p:cNvPr id="6" name="Picture 5">
              <a:extLst>
                <a:ext uri="{FF2B5EF4-FFF2-40B4-BE49-F238E27FC236}">
                  <a16:creationId xmlns:a16="http://schemas.microsoft.com/office/drawing/2014/main" id="{51DC845A-0D10-71C3-943A-0001FAD3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22" y="3587633"/>
              <a:ext cx="2381250" cy="2381250"/>
            </a:xfrm>
            <a:prstGeom prst="rect">
              <a:avLst/>
            </a:prstGeom>
          </p:spPr>
        </p:pic>
        <p:sp>
          <p:nvSpPr>
            <p:cNvPr id="9" name="Rectangle 8">
              <a:extLst>
                <a:ext uri="{FF2B5EF4-FFF2-40B4-BE49-F238E27FC236}">
                  <a16:creationId xmlns:a16="http://schemas.microsoft.com/office/drawing/2014/main" id="{0C3350AE-8390-EBBF-EF67-4F3390C79A04}"/>
                </a:ext>
              </a:extLst>
            </p:cNvPr>
            <p:cNvSpPr/>
            <p:nvPr/>
          </p:nvSpPr>
          <p:spPr>
            <a:xfrm>
              <a:off x="857622" y="6006983"/>
              <a:ext cx="2381250"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Keynote – Christina Aldan</a:t>
              </a:r>
            </a:p>
          </p:txBody>
        </p:sp>
      </p:grpSp>
      <p:grpSp>
        <p:nvGrpSpPr>
          <p:cNvPr id="14" name="Group 13">
            <a:extLst>
              <a:ext uri="{FF2B5EF4-FFF2-40B4-BE49-F238E27FC236}">
                <a16:creationId xmlns:a16="http://schemas.microsoft.com/office/drawing/2014/main" id="{2400AF41-BA59-0013-65F5-B00E90307E69}"/>
              </a:ext>
            </a:extLst>
          </p:cNvPr>
          <p:cNvGrpSpPr/>
          <p:nvPr/>
        </p:nvGrpSpPr>
        <p:grpSpPr>
          <a:xfrm>
            <a:off x="3837430" y="3587633"/>
            <a:ext cx="4517136" cy="2828925"/>
            <a:chOff x="3837430" y="3587633"/>
            <a:chExt cx="4517136" cy="2828925"/>
          </a:xfrm>
        </p:grpSpPr>
        <p:pic>
          <p:nvPicPr>
            <p:cNvPr id="4" name="Picture 3">
              <a:extLst>
                <a:ext uri="{FF2B5EF4-FFF2-40B4-BE49-F238E27FC236}">
                  <a16:creationId xmlns:a16="http://schemas.microsoft.com/office/drawing/2014/main" id="{C3F69596-CC13-23E1-2646-D8480AE0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430" y="3587633"/>
              <a:ext cx="4517136" cy="2371496"/>
            </a:xfrm>
            <a:prstGeom prst="rect">
              <a:avLst/>
            </a:prstGeom>
          </p:spPr>
        </p:pic>
        <p:sp>
          <p:nvSpPr>
            <p:cNvPr id="10" name="Rectangle 9">
              <a:extLst>
                <a:ext uri="{FF2B5EF4-FFF2-40B4-BE49-F238E27FC236}">
                  <a16:creationId xmlns:a16="http://schemas.microsoft.com/office/drawing/2014/main" id="{42ED4E93-9E06-E121-F0A8-13DC6F56C10D}"/>
                </a:ext>
              </a:extLst>
            </p:cNvPr>
            <p:cNvSpPr/>
            <p:nvPr/>
          </p:nvSpPr>
          <p:spPr>
            <a:xfrm>
              <a:off x="4514847" y="6006983"/>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.NET Rocks! 20</a:t>
              </a:r>
              <a:r>
                <a:rPr kumimoji="0" lang="en-US" sz="1600" b="1" i="0" u="none" strike="noStrike" kern="1200" cap="none" spc="0" normalizeH="0" baseline="30000" noProof="0" dirty="0">
                  <a:ln>
                    <a:noFill/>
                  </a:ln>
                  <a:solidFill>
                    <a:srgbClr val="2D435D"/>
                  </a:solidFill>
                  <a:effectLst/>
                  <a:uLnTx/>
                  <a:uFillTx/>
                  <a:latin typeface="Calibri" panose="020F0502020204030204"/>
                  <a:ea typeface="+mn-ea"/>
                  <a:cs typeface="+mn-cs"/>
                </a:rPr>
                <a:t>th</a:t>
              </a: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 Anniversary Party</a:t>
              </a:r>
            </a:p>
          </p:txBody>
        </p:sp>
      </p:grpSp>
      <p:grpSp>
        <p:nvGrpSpPr>
          <p:cNvPr id="15" name="Group 14">
            <a:extLst>
              <a:ext uri="{FF2B5EF4-FFF2-40B4-BE49-F238E27FC236}">
                <a16:creationId xmlns:a16="http://schemas.microsoft.com/office/drawing/2014/main" id="{FBF80581-477C-73DA-98D5-238A49F03FF2}"/>
              </a:ext>
            </a:extLst>
          </p:cNvPr>
          <p:cNvGrpSpPr/>
          <p:nvPr/>
        </p:nvGrpSpPr>
        <p:grpSpPr>
          <a:xfrm>
            <a:off x="8479154" y="3597387"/>
            <a:ext cx="3562191" cy="2819170"/>
            <a:chOff x="8479154" y="3597387"/>
            <a:chExt cx="3562191" cy="2819170"/>
          </a:xfrm>
        </p:grpSpPr>
        <p:pic>
          <p:nvPicPr>
            <p:cNvPr id="8" name="Picture 7">
              <a:extLst>
                <a:ext uri="{FF2B5EF4-FFF2-40B4-BE49-F238E27FC236}">
                  <a16:creationId xmlns:a16="http://schemas.microsoft.com/office/drawing/2014/main" id="{A494755E-A49E-0B76-F913-08B02A05C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154" y="3597387"/>
              <a:ext cx="3562191" cy="2371496"/>
            </a:xfrm>
            <a:prstGeom prst="rect">
              <a:avLst/>
            </a:prstGeom>
          </p:spPr>
        </p:pic>
        <p:sp>
          <p:nvSpPr>
            <p:cNvPr id="12" name="Rectangle 11">
              <a:extLst>
                <a:ext uri="{FF2B5EF4-FFF2-40B4-BE49-F238E27FC236}">
                  <a16:creationId xmlns:a16="http://schemas.microsoft.com/office/drawing/2014/main" id="{AF4909EA-F6A9-ED0C-68EC-FC34D2B2B305}"/>
                </a:ext>
              </a:extLst>
            </p:cNvPr>
            <p:cNvSpPr/>
            <p:nvPr/>
          </p:nvSpPr>
          <p:spPr>
            <a:xfrm>
              <a:off x="8679098" y="6006982"/>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A Toast to Women in Technology</a:t>
              </a:r>
            </a:p>
          </p:txBody>
        </p:sp>
      </p:grpSp>
    </p:spTree>
    <p:extLst>
      <p:ext uri="{BB962C8B-B14F-4D97-AF65-F5344CB8AC3E}">
        <p14:creationId xmlns:p14="http://schemas.microsoft.com/office/powerpoint/2010/main" val="3125062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Agile Ecosystem</a:t>
            </a:r>
          </a:p>
        </p:txBody>
      </p:sp>
      <p:sp>
        <p:nvSpPr>
          <p:cNvPr id="18" name="Rectangle: Rounded Corners 17">
            <a:extLst>
              <a:ext uri="{FF2B5EF4-FFF2-40B4-BE49-F238E27FC236}">
                <a16:creationId xmlns:a16="http://schemas.microsoft.com/office/drawing/2014/main" id="{8304ED1D-7C33-46FA-83E1-83DF137A2A92}"/>
              </a:ext>
            </a:extLst>
          </p:cNvPr>
          <p:cNvSpPr/>
          <p:nvPr/>
        </p:nvSpPr>
        <p:spPr>
          <a:xfrm>
            <a:off x="9093204"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Optimized Value</a:t>
            </a:r>
          </a:p>
        </p:txBody>
      </p:sp>
      <p:sp>
        <p:nvSpPr>
          <p:cNvPr id="12" name="Rectangle: Rounded Corners 11">
            <a:extLst>
              <a:ext uri="{FF2B5EF4-FFF2-40B4-BE49-F238E27FC236}">
                <a16:creationId xmlns:a16="http://schemas.microsoft.com/office/drawing/2014/main" id="{F6E95B36-82EA-4B80-ABEF-B9613271B3A0}"/>
              </a:ext>
            </a:extLst>
          </p:cNvPr>
          <p:cNvSpPr/>
          <p:nvPr/>
        </p:nvSpPr>
        <p:spPr>
          <a:xfrm>
            <a:off x="406396"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Data-Driven Decisions</a:t>
            </a:r>
          </a:p>
        </p:txBody>
      </p:sp>
      <p:sp>
        <p:nvSpPr>
          <p:cNvPr id="19" name="Rectangle: Rounded Corners 18">
            <a:extLst>
              <a:ext uri="{FF2B5EF4-FFF2-40B4-BE49-F238E27FC236}">
                <a16:creationId xmlns:a16="http://schemas.microsoft.com/office/drawing/2014/main" id="{3180F3FF-DAB6-4AB0-B1DD-60C4E4A48ABF}"/>
              </a:ext>
            </a:extLst>
          </p:cNvPr>
          <p:cNvSpPr/>
          <p:nvPr/>
        </p:nvSpPr>
        <p:spPr>
          <a:xfrm>
            <a:off x="3302000"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Security Threat Protection</a:t>
            </a:r>
          </a:p>
        </p:txBody>
      </p:sp>
      <p:sp>
        <p:nvSpPr>
          <p:cNvPr id="20" name="Rectangle: Rounded Corners 19">
            <a:extLst>
              <a:ext uri="{FF2B5EF4-FFF2-40B4-BE49-F238E27FC236}">
                <a16:creationId xmlns:a16="http://schemas.microsoft.com/office/drawing/2014/main" id="{95CE67BD-ADFB-4001-B789-D6FFA7951882}"/>
              </a:ext>
            </a:extLst>
          </p:cNvPr>
          <p:cNvSpPr/>
          <p:nvPr/>
        </p:nvSpPr>
        <p:spPr>
          <a:xfrm>
            <a:off x="6197602"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Documentation</a:t>
            </a:r>
          </a:p>
        </p:txBody>
      </p:sp>
      <p:sp>
        <p:nvSpPr>
          <p:cNvPr id="21" name="Rectangle: Rounded Corners 20">
            <a:extLst>
              <a:ext uri="{FF2B5EF4-FFF2-40B4-BE49-F238E27FC236}">
                <a16:creationId xmlns:a16="http://schemas.microsoft.com/office/drawing/2014/main" id="{92B8FA3C-5169-4170-B0AF-7FB12A11C6D8}"/>
              </a:ext>
            </a:extLst>
          </p:cNvPr>
          <p:cNvSpPr/>
          <p:nvPr/>
        </p:nvSpPr>
        <p:spPr>
          <a:xfrm>
            <a:off x="9093204"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Centralized Visibility</a:t>
            </a:r>
          </a:p>
        </p:txBody>
      </p:sp>
      <p:sp>
        <p:nvSpPr>
          <p:cNvPr id="22" name="Rectangle: Rounded Corners 21">
            <a:extLst>
              <a:ext uri="{FF2B5EF4-FFF2-40B4-BE49-F238E27FC236}">
                <a16:creationId xmlns:a16="http://schemas.microsoft.com/office/drawing/2014/main" id="{8150FFA4-9F16-463B-916F-7179848CA536}"/>
              </a:ext>
            </a:extLst>
          </p:cNvPr>
          <p:cNvSpPr/>
          <p:nvPr/>
        </p:nvSpPr>
        <p:spPr>
          <a:xfrm>
            <a:off x="406396"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Monetization</a:t>
            </a:r>
          </a:p>
        </p:txBody>
      </p:sp>
      <p:sp>
        <p:nvSpPr>
          <p:cNvPr id="23" name="Rectangle: Rounded Corners 22">
            <a:extLst>
              <a:ext uri="{FF2B5EF4-FFF2-40B4-BE49-F238E27FC236}">
                <a16:creationId xmlns:a16="http://schemas.microsoft.com/office/drawing/2014/main" id="{5B036F14-5FBB-4980-BF47-8DDFC20ED804}"/>
              </a:ext>
            </a:extLst>
          </p:cNvPr>
          <p:cNvSpPr/>
          <p:nvPr/>
        </p:nvSpPr>
        <p:spPr>
          <a:xfrm>
            <a:off x="3302000"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Positive User Experience</a:t>
            </a:r>
          </a:p>
        </p:txBody>
      </p:sp>
      <p:sp>
        <p:nvSpPr>
          <p:cNvPr id="24" name="Rectangle: Rounded Corners 23">
            <a:extLst>
              <a:ext uri="{FF2B5EF4-FFF2-40B4-BE49-F238E27FC236}">
                <a16:creationId xmlns:a16="http://schemas.microsoft.com/office/drawing/2014/main" id="{6D990876-6850-43E7-A9CA-E42AD4528934}"/>
              </a:ext>
            </a:extLst>
          </p:cNvPr>
          <p:cNvSpPr/>
          <p:nvPr/>
        </p:nvSpPr>
        <p:spPr>
          <a:xfrm>
            <a:off x="6197602"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Agile Ecosystem</a:t>
            </a:r>
          </a:p>
        </p:txBody>
      </p:sp>
      <p:sp>
        <p:nvSpPr>
          <p:cNvPr id="25" name="Rectangle: Rounded Corners 24">
            <a:extLst>
              <a:ext uri="{FF2B5EF4-FFF2-40B4-BE49-F238E27FC236}">
                <a16:creationId xmlns:a16="http://schemas.microsoft.com/office/drawing/2014/main" id="{F58D6B58-9E77-4006-B62A-65BAB8D1AB8F}"/>
              </a:ext>
            </a:extLst>
          </p:cNvPr>
          <p:cNvSpPr/>
          <p:nvPr/>
        </p:nvSpPr>
        <p:spPr>
          <a:xfrm>
            <a:off x="9093204"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Optimized Value</a:t>
            </a:r>
          </a:p>
        </p:txBody>
      </p:sp>
      <p:sp>
        <p:nvSpPr>
          <p:cNvPr id="11" name="Rectangle: Rounded Corners 10">
            <a:extLst>
              <a:ext uri="{FF2B5EF4-FFF2-40B4-BE49-F238E27FC236}">
                <a16:creationId xmlns:a16="http://schemas.microsoft.com/office/drawing/2014/main" id="{B89FCAC7-30B9-4E57-BB6E-23C0B7B8871D}"/>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Optimized Value</a:t>
            </a:r>
          </a:p>
        </p:txBody>
      </p:sp>
    </p:spTree>
    <p:extLst>
      <p:ext uri="{BB962C8B-B14F-4D97-AF65-F5344CB8AC3E}">
        <p14:creationId xmlns:p14="http://schemas.microsoft.com/office/powerpoint/2010/main" val="106235067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4688 0.08565 " pathEditMode="relative" rAng="0" ptsTypes="AA">
                                      <p:cBhvr>
                                        <p:cTn id="6" dur="1000" fill="hold"/>
                                        <p:tgtEl>
                                          <p:spTgt spid="11"/>
                                        </p:tgtEl>
                                        <p:attrNameLst>
                                          <p:attrName>ppt_x</p:attrName>
                                          <p:attrName>ppt_y</p:attrName>
                                        </p:attrNameLst>
                                      </p:cBhvr>
                                      <p:rCtr x="17344"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par>
                          <p:cTn id="13" fill="hold">
                            <p:stCondLst>
                              <p:cond delay="1000"/>
                            </p:stCondLst>
                            <p:childTnLst>
                              <p:par>
                                <p:cTn id="14" presetID="9" presetClass="exit" presetSubtype="0" fill="hold" grpId="1" nodeType="after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dissolve">
                                      <p:cBhvr>
                                        <p:cTn id="52" dur="500"/>
                                        <p:tgtEl>
                                          <p:spTgt spid="2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3" grpId="0" animBg="1"/>
      <p:bldP spid="14" grpId="0" animBg="1"/>
      <p:bldP spid="15" grpId="0" animBg="1"/>
      <p:bldP spid="16" grpId="0" animBg="1"/>
      <p:bldP spid="17" grpId="0" animBg="1"/>
      <p:bldP spid="18" grpId="0" animBg="1"/>
      <p:bldP spid="18" grpId="1" animBg="1"/>
      <p:bldP spid="12" grpId="0" animBg="1"/>
      <p:bldP spid="19" grpId="0" animBg="1"/>
      <p:bldP spid="20" grpId="0" animBg="1"/>
      <p:bldP spid="21" grpId="0" animBg="1"/>
      <p:bldP spid="22" grpId="0" animBg="1"/>
      <p:bldP spid="23" grpId="0" animBg="1"/>
      <p:bldP spid="24" grpId="0" animBg="1"/>
      <p:bldP spid="25" grpId="0" animBg="1"/>
      <p:bldP spid="11" grpId="0" animBg="1"/>
      <p:bldP spid="11"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Agile Ecosystem</a:t>
            </a:r>
          </a:p>
        </p:txBody>
      </p:sp>
      <p:sp>
        <p:nvSpPr>
          <p:cNvPr id="18" name="Rectangle: Rounded Corners 17">
            <a:extLst>
              <a:ext uri="{FF2B5EF4-FFF2-40B4-BE49-F238E27FC236}">
                <a16:creationId xmlns:a16="http://schemas.microsoft.com/office/drawing/2014/main" id="{8304ED1D-7C33-46FA-83E1-83DF137A2A92}"/>
              </a:ext>
            </a:extLst>
          </p:cNvPr>
          <p:cNvSpPr/>
          <p:nvPr/>
        </p:nvSpPr>
        <p:spPr>
          <a:xfrm>
            <a:off x="9093204"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Optimized Value</a:t>
            </a:r>
          </a:p>
        </p:txBody>
      </p:sp>
    </p:spTree>
    <p:extLst>
      <p:ext uri="{BB962C8B-B14F-4D97-AF65-F5344CB8AC3E}">
        <p14:creationId xmlns:p14="http://schemas.microsoft.com/office/powerpoint/2010/main" val="803776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API Integration</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532668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Multi-Channel User Experiences</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687186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B2B Integration</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3620893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Data as a Service</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474216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Unlocking Legacy Assets</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503896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1038776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Gateway</a:t>
            </a:r>
          </a:p>
        </p:txBody>
      </p:sp>
    </p:spTree>
    <p:extLst>
      <p:ext uri="{BB962C8B-B14F-4D97-AF65-F5344CB8AC3E}">
        <p14:creationId xmlns:p14="http://schemas.microsoft.com/office/powerpoint/2010/main" val="337802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Gateway</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711200" y="2101846"/>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Policy Manager</a:t>
            </a:r>
          </a:p>
        </p:txBody>
      </p:sp>
    </p:spTree>
    <p:extLst>
      <p:ext uri="{BB962C8B-B14F-4D97-AF65-F5344CB8AC3E}">
        <p14:creationId xmlns:p14="http://schemas.microsoft.com/office/powerpoint/2010/main" val="409634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1406 -0.10972 " pathEditMode="relative" rAng="0" ptsTypes="AA">
                                      <p:cBhvr>
                                        <p:cTn id="6" dur="1000" fill="hold"/>
                                        <p:tgtEl>
                                          <p:spTgt spid="10"/>
                                        </p:tgtEl>
                                        <p:attrNameLst>
                                          <p:attrName>ppt_x</p:attrName>
                                          <p:attrName>ppt_y</p:attrName>
                                        </p:attrNameLst>
                                      </p:cBhvr>
                                      <p:rCtr x="-15703" y="-5486"/>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01F351-6B21-4AA3-8D39-02208341DC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20422" y="275023"/>
            <a:ext cx="3951156" cy="5919334"/>
          </a:xfrm>
          <a:prstGeom prst="rect">
            <a:avLst/>
          </a:prstGeom>
        </p:spPr>
      </p:pic>
    </p:spTree>
    <p:extLst>
      <p:ext uri="{BB962C8B-B14F-4D97-AF65-F5344CB8AC3E}">
        <p14:creationId xmlns:p14="http://schemas.microsoft.com/office/powerpoint/2010/main" val="1675176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4571999" y="2081214"/>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Policy Manager</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Developer Portal</a:t>
            </a:r>
          </a:p>
        </p:txBody>
      </p:sp>
    </p:spTree>
    <p:extLst>
      <p:ext uri="{BB962C8B-B14F-4D97-AF65-F5344CB8AC3E}">
        <p14:creationId xmlns:p14="http://schemas.microsoft.com/office/powerpoint/2010/main" val="286372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 -0.10972 " pathEditMode="relative" rAng="0" ptsTypes="AA">
                                      <p:cBhvr>
                                        <p:cTn id="6" dur="1000" fill="hold"/>
                                        <p:tgtEl>
                                          <p:spTgt spid="10"/>
                                        </p:tgtEl>
                                        <p:attrNameLst>
                                          <p:attrName>ppt_x</p:attrName>
                                          <p:attrName>ppt_y</p:attrName>
                                        </p:attrNameLst>
                                      </p:cBhvr>
                                      <p:rCtr x="0" y="-5486"/>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8394700"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Developer Portal</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Reporting and Analytics</a:t>
            </a:r>
          </a:p>
        </p:txBody>
      </p:sp>
    </p:spTree>
    <p:extLst>
      <p:ext uri="{BB962C8B-B14F-4D97-AF65-F5344CB8AC3E}">
        <p14:creationId xmlns:p14="http://schemas.microsoft.com/office/powerpoint/2010/main" val="395549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1406 -0.10417 " pathEditMode="relative" rAng="0" ptsTypes="AA">
                                      <p:cBhvr>
                                        <p:cTn id="6" dur="1000" fill="hold"/>
                                        <p:tgtEl>
                                          <p:spTgt spid="10"/>
                                        </p:tgtEl>
                                        <p:attrNameLst>
                                          <p:attrName>ppt_x</p:attrName>
                                          <p:attrName>ppt_y</p:attrName>
                                        </p:attrNameLst>
                                      </p:cBhvr>
                                      <p:rCtr x="15703" y="-5208"/>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711200"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Reporting and Analytics</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Reporting and Analytics</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Lifecycle Management</a:t>
            </a:r>
          </a:p>
        </p:txBody>
      </p:sp>
      <p:sp>
        <p:nvSpPr>
          <p:cNvPr id="13" name="Rectangle: Rounded Corners 12">
            <a:extLst>
              <a:ext uri="{FF2B5EF4-FFF2-40B4-BE49-F238E27FC236}">
                <a16:creationId xmlns:a16="http://schemas.microsoft.com/office/drawing/2014/main" id="{ABB77B96-7D62-4F9F-85FC-2633B3B1A758}"/>
              </a:ext>
            </a:extLst>
          </p:cNvPr>
          <p:cNvSpPr/>
          <p:nvPr/>
        </p:nvSpPr>
        <p:spPr>
          <a:xfrm>
            <a:off x="8394700" y="2124071"/>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Tree>
    <p:extLst>
      <p:ext uri="{BB962C8B-B14F-4D97-AF65-F5344CB8AC3E}">
        <p14:creationId xmlns:p14="http://schemas.microsoft.com/office/powerpoint/2010/main" val="120209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0859 0.1331 " pathEditMode="relative" rAng="0" ptsTypes="AA">
                                      <p:cBhvr>
                                        <p:cTn id="6" dur="1000" fill="hold"/>
                                        <p:tgtEl>
                                          <p:spTgt spid="10"/>
                                        </p:tgtEl>
                                        <p:attrNameLst>
                                          <p:attrName>ppt_x</p:attrName>
                                          <p:attrName>ppt_y</p:attrName>
                                        </p:attrNameLst>
                                      </p:cBhvr>
                                      <p:rCtr x="-15430" y="6644"/>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4533901"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Lifecycle Management</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Lifecycle Management</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Monetization</a:t>
            </a:r>
          </a:p>
        </p:txBody>
      </p:sp>
      <p:sp>
        <p:nvSpPr>
          <p:cNvPr id="13" name="Rectangle: Rounded Corners 12">
            <a:extLst>
              <a:ext uri="{FF2B5EF4-FFF2-40B4-BE49-F238E27FC236}">
                <a16:creationId xmlns:a16="http://schemas.microsoft.com/office/drawing/2014/main" id="{ABB77B96-7D62-4F9F-85FC-2633B3B1A758}"/>
              </a:ext>
            </a:extLst>
          </p:cNvPr>
          <p:cNvSpPr/>
          <p:nvPr/>
        </p:nvSpPr>
        <p:spPr>
          <a:xfrm>
            <a:off x="8394700" y="2124071"/>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
        <p:nvSpPr>
          <p:cNvPr id="11" name="Rectangle: Rounded Corners 10">
            <a:extLst>
              <a:ext uri="{FF2B5EF4-FFF2-40B4-BE49-F238E27FC236}">
                <a16:creationId xmlns:a16="http://schemas.microsoft.com/office/drawing/2014/main" id="{E03968F4-7BE0-4D52-AF20-44CE0D6843B9}"/>
              </a:ext>
            </a:extLst>
          </p:cNvPr>
          <p:cNvSpPr/>
          <p:nvPr/>
        </p:nvSpPr>
        <p:spPr>
          <a:xfrm>
            <a:off x="711200"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Reporting and Analytics</a:t>
            </a:r>
          </a:p>
        </p:txBody>
      </p:sp>
    </p:spTree>
    <p:extLst>
      <p:ext uri="{BB962C8B-B14F-4D97-AF65-F5344CB8AC3E}">
        <p14:creationId xmlns:p14="http://schemas.microsoft.com/office/powerpoint/2010/main" val="150614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 0.1331 " pathEditMode="relative" rAng="0" ptsTypes="AA">
                                      <p:cBhvr>
                                        <p:cTn id="6" dur="1000" fill="hold"/>
                                        <p:tgtEl>
                                          <p:spTgt spid="10"/>
                                        </p:tgtEl>
                                        <p:attrNameLst>
                                          <p:attrName>ppt_x</p:attrName>
                                          <p:attrName>ppt_y</p:attrName>
                                        </p:attrNameLst>
                                      </p:cBhvr>
                                      <p:rCtr x="0" y="6644"/>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8C602D61-09CD-48C2-9BB8-DB213C1F329B}"/>
              </a:ext>
            </a:extLst>
          </p:cNvPr>
          <p:cNvSpPr/>
          <p:nvPr/>
        </p:nvSpPr>
        <p:spPr>
          <a:xfrm>
            <a:off x="4552950" y="2101845"/>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Policy Manager</a:t>
            </a:r>
          </a:p>
        </p:txBody>
      </p:sp>
      <p:sp>
        <p:nvSpPr>
          <p:cNvPr id="23" name="Rectangle: Rounded Corners 22">
            <a:extLst>
              <a:ext uri="{FF2B5EF4-FFF2-40B4-BE49-F238E27FC236}">
                <a16:creationId xmlns:a16="http://schemas.microsoft.com/office/drawing/2014/main" id="{2F909C91-C896-4A7B-9E56-A58BDF480903}"/>
              </a:ext>
            </a:extLst>
          </p:cNvPr>
          <p:cNvSpPr/>
          <p:nvPr/>
        </p:nvSpPr>
        <p:spPr>
          <a:xfrm>
            <a:off x="8394700" y="2101844"/>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Developer Portal</a:t>
            </a:r>
          </a:p>
        </p:txBody>
      </p:sp>
      <p:sp>
        <p:nvSpPr>
          <p:cNvPr id="24" name="Rectangle: Rounded Corners 23">
            <a:extLst>
              <a:ext uri="{FF2B5EF4-FFF2-40B4-BE49-F238E27FC236}">
                <a16:creationId xmlns:a16="http://schemas.microsoft.com/office/drawing/2014/main" id="{A4A39AC4-4A2F-4293-B470-B840F7A49D58}"/>
              </a:ext>
            </a:extLst>
          </p:cNvPr>
          <p:cNvSpPr/>
          <p:nvPr/>
        </p:nvSpPr>
        <p:spPr>
          <a:xfrm>
            <a:off x="711200" y="2101844"/>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Gateway</a:t>
            </a:r>
          </a:p>
        </p:txBody>
      </p:sp>
      <p:sp>
        <p:nvSpPr>
          <p:cNvPr id="25" name="Rectangle: Rounded Corners 24">
            <a:extLst>
              <a:ext uri="{FF2B5EF4-FFF2-40B4-BE49-F238E27FC236}">
                <a16:creationId xmlns:a16="http://schemas.microsoft.com/office/drawing/2014/main" id="{7809FE19-2B0F-4D2B-BAC0-878D699FAF5A}"/>
              </a:ext>
            </a:extLst>
          </p:cNvPr>
          <p:cNvSpPr/>
          <p:nvPr/>
        </p:nvSpPr>
        <p:spPr>
          <a:xfrm>
            <a:off x="711200" y="3822697"/>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Reporting and Analytics</a:t>
            </a:r>
          </a:p>
        </p:txBody>
      </p:sp>
      <p:sp>
        <p:nvSpPr>
          <p:cNvPr id="26" name="Rectangle: Rounded Corners 25">
            <a:extLst>
              <a:ext uri="{FF2B5EF4-FFF2-40B4-BE49-F238E27FC236}">
                <a16:creationId xmlns:a16="http://schemas.microsoft.com/office/drawing/2014/main" id="{4A330E1F-70B4-47B3-9EA7-0240B44F7BF7}"/>
              </a:ext>
            </a:extLst>
          </p:cNvPr>
          <p:cNvSpPr/>
          <p:nvPr/>
        </p:nvSpPr>
        <p:spPr>
          <a:xfrm>
            <a:off x="4552950" y="3822697"/>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Lifecycle Management</a:t>
            </a:r>
          </a:p>
        </p:txBody>
      </p:sp>
      <p:sp>
        <p:nvSpPr>
          <p:cNvPr id="27" name="Rectangle: Rounded Corners 26">
            <a:extLst>
              <a:ext uri="{FF2B5EF4-FFF2-40B4-BE49-F238E27FC236}">
                <a16:creationId xmlns:a16="http://schemas.microsoft.com/office/drawing/2014/main" id="{08404DD6-1F7F-48F0-969A-36C56A8D1648}"/>
              </a:ext>
            </a:extLst>
          </p:cNvPr>
          <p:cNvSpPr/>
          <p:nvPr/>
        </p:nvSpPr>
        <p:spPr>
          <a:xfrm>
            <a:off x="8394700" y="3822696"/>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Monetization</a:t>
            </a:r>
          </a:p>
        </p:txBody>
      </p:sp>
      <p:sp>
        <p:nvSpPr>
          <p:cNvPr id="14" name="Rectangle: Rounded Corners 13">
            <a:extLst>
              <a:ext uri="{FF2B5EF4-FFF2-40B4-BE49-F238E27FC236}">
                <a16:creationId xmlns:a16="http://schemas.microsoft.com/office/drawing/2014/main" id="{5CB9E1F0-7785-4D15-82D5-E0654794C0F9}"/>
              </a:ext>
            </a:extLst>
          </p:cNvPr>
          <p:cNvSpPr/>
          <p:nvPr/>
        </p:nvSpPr>
        <p:spPr>
          <a:xfrm>
            <a:off x="4533901" y="3822695"/>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Lifecycle Management</a:t>
            </a:r>
          </a:p>
        </p:txBody>
      </p:sp>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8394700" y="382269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Monetization</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Monetization</a:t>
            </a:r>
          </a:p>
        </p:txBody>
      </p:sp>
      <p:sp>
        <p:nvSpPr>
          <p:cNvPr id="13" name="Rectangle: Rounded Corners 12">
            <a:extLst>
              <a:ext uri="{FF2B5EF4-FFF2-40B4-BE49-F238E27FC236}">
                <a16:creationId xmlns:a16="http://schemas.microsoft.com/office/drawing/2014/main" id="{ABB77B96-7D62-4F9F-85FC-2633B3B1A758}"/>
              </a:ext>
            </a:extLst>
          </p:cNvPr>
          <p:cNvSpPr/>
          <p:nvPr/>
        </p:nvSpPr>
        <p:spPr>
          <a:xfrm>
            <a:off x="8394700" y="2124071"/>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
        <p:nvSpPr>
          <p:cNvPr id="11" name="Rectangle: Rounded Corners 10">
            <a:extLst>
              <a:ext uri="{FF2B5EF4-FFF2-40B4-BE49-F238E27FC236}">
                <a16:creationId xmlns:a16="http://schemas.microsoft.com/office/drawing/2014/main" id="{E03968F4-7BE0-4D52-AF20-44CE0D6843B9}"/>
              </a:ext>
            </a:extLst>
          </p:cNvPr>
          <p:cNvSpPr/>
          <p:nvPr/>
        </p:nvSpPr>
        <p:spPr>
          <a:xfrm>
            <a:off x="711200"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Reporting and Analytics</a:t>
            </a:r>
          </a:p>
        </p:txBody>
      </p:sp>
    </p:spTree>
    <p:extLst>
      <p:ext uri="{BB962C8B-B14F-4D97-AF65-F5344CB8AC3E}">
        <p14:creationId xmlns:p14="http://schemas.microsoft.com/office/powerpoint/2010/main" val="65269384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1563 0.1331 " pathEditMode="relative" rAng="0" ptsTypes="AA">
                                      <p:cBhvr>
                                        <p:cTn id="6" dur="1000" fill="hold"/>
                                        <p:tgtEl>
                                          <p:spTgt spid="10"/>
                                        </p:tgtEl>
                                        <p:attrNameLst>
                                          <p:attrName>ppt_x</p:attrName>
                                          <p:attrName>ppt_y</p:attrName>
                                        </p:attrNameLst>
                                      </p:cBhvr>
                                      <p:rCtr x="15781" y="6644"/>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par>
                          <p:cTn id="13" fill="hold">
                            <p:stCondLst>
                              <p:cond delay="1000"/>
                            </p:stCondLst>
                            <p:childTnLst>
                              <p:par>
                                <p:cTn id="14" presetID="9" presetClass="exit" presetSubtype="0" fill="hold" grpId="1" nodeType="afterEffect">
                                  <p:stCondLst>
                                    <p:cond delay="0"/>
                                  </p:stCondLst>
                                  <p:childTnLst>
                                    <p:animEffect transition="out" filter="dissolv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dissolve">
                                      <p:cBhvr>
                                        <p:cTn id="37" dur="500"/>
                                        <p:tgtEl>
                                          <p:spTgt spid="2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dissolve">
                                      <p:cBhvr>
                                        <p:cTn id="40" dur="500"/>
                                        <p:tgtEl>
                                          <p:spTgt spid="2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500"/>
                                        <p:tgtEl>
                                          <p:spTgt spid="2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dissolve">
                                      <p:cBhvr>
                                        <p:cTn id="46" dur="500"/>
                                        <p:tgtEl>
                                          <p:spTgt spid="2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dissolv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4" grpId="0" animBg="1"/>
      <p:bldP spid="9" grpId="0" animBg="1"/>
      <p:bldP spid="8" grpId="0" animBg="1"/>
      <p:bldP spid="4" grpId="0" animBg="1"/>
      <p:bldP spid="4" grpId="1" animBg="1"/>
      <p:bldP spid="10" grpId="0" animBg="1"/>
      <p:bldP spid="10" grpId="1" animBg="1"/>
      <p:bldP spid="13"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3" name="Rectangle: Rounded Corners 2">
            <a:extLst>
              <a:ext uri="{FF2B5EF4-FFF2-40B4-BE49-F238E27FC236}">
                <a16:creationId xmlns:a16="http://schemas.microsoft.com/office/drawing/2014/main" id="{FFC40E4B-00EA-4AAF-849F-2B6442B8BA63}"/>
              </a:ext>
            </a:extLst>
          </p:cNvPr>
          <p:cNvSpPr/>
          <p:nvPr/>
        </p:nvSpPr>
        <p:spPr>
          <a:xfrm>
            <a:off x="4552950" y="2101847"/>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Policy Manager</a:t>
            </a:r>
          </a:p>
        </p:txBody>
      </p:sp>
      <p:sp>
        <p:nvSpPr>
          <p:cNvPr id="4" name="Rectangle: Rounded Corners 3">
            <a:extLst>
              <a:ext uri="{FF2B5EF4-FFF2-40B4-BE49-F238E27FC236}">
                <a16:creationId xmlns:a16="http://schemas.microsoft.com/office/drawing/2014/main" id="{A10A7581-609A-4856-94ED-29D408874463}"/>
              </a:ext>
            </a:extLst>
          </p:cNvPr>
          <p:cNvSpPr/>
          <p:nvPr/>
        </p:nvSpPr>
        <p:spPr>
          <a:xfrm>
            <a:off x="8394700" y="2101846"/>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Developer Portal</a:t>
            </a:r>
          </a:p>
        </p:txBody>
      </p:sp>
      <p:sp>
        <p:nvSpPr>
          <p:cNvPr id="5" name="Rectangle: Rounded Corners 4">
            <a:extLst>
              <a:ext uri="{FF2B5EF4-FFF2-40B4-BE49-F238E27FC236}">
                <a16:creationId xmlns:a16="http://schemas.microsoft.com/office/drawing/2014/main" id="{3B587EA9-6138-4E88-872E-456B541D5F69}"/>
              </a:ext>
            </a:extLst>
          </p:cNvPr>
          <p:cNvSpPr/>
          <p:nvPr/>
        </p:nvSpPr>
        <p:spPr>
          <a:xfrm>
            <a:off x="711200" y="2101846"/>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Gateway</a:t>
            </a:r>
          </a:p>
        </p:txBody>
      </p:sp>
      <p:sp>
        <p:nvSpPr>
          <p:cNvPr id="6" name="Rectangle: Rounded Corners 5">
            <a:extLst>
              <a:ext uri="{FF2B5EF4-FFF2-40B4-BE49-F238E27FC236}">
                <a16:creationId xmlns:a16="http://schemas.microsoft.com/office/drawing/2014/main" id="{5B818F2A-CE9F-4A28-AE15-2EC64634084C}"/>
              </a:ext>
            </a:extLst>
          </p:cNvPr>
          <p:cNvSpPr/>
          <p:nvPr/>
        </p:nvSpPr>
        <p:spPr>
          <a:xfrm>
            <a:off x="711200" y="3822699"/>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Reporting and Analytics</a:t>
            </a:r>
          </a:p>
        </p:txBody>
      </p:sp>
      <p:sp>
        <p:nvSpPr>
          <p:cNvPr id="7" name="Rectangle: Rounded Corners 6">
            <a:extLst>
              <a:ext uri="{FF2B5EF4-FFF2-40B4-BE49-F238E27FC236}">
                <a16:creationId xmlns:a16="http://schemas.microsoft.com/office/drawing/2014/main" id="{EFC76651-90F7-428E-BCF3-A749654C68C3}"/>
              </a:ext>
            </a:extLst>
          </p:cNvPr>
          <p:cNvSpPr/>
          <p:nvPr/>
        </p:nvSpPr>
        <p:spPr>
          <a:xfrm>
            <a:off x="4552950" y="3822699"/>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Lifecycle Management</a:t>
            </a:r>
          </a:p>
        </p:txBody>
      </p:sp>
      <p:sp>
        <p:nvSpPr>
          <p:cNvPr id="8" name="Rectangle: Rounded Corners 7">
            <a:extLst>
              <a:ext uri="{FF2B5EF4-FFF2-40B4-BE49-F238E27FC236}">
                <a16:creationId xmlns:a16="http://schemas.microsoft.com/office/drawing/2014/main" id="{8D19835C-CB5F-4706-9283-D4165CA1FBDE}"/>
              </a:ext>
            </a:extLst>
          </p:cNvPr>
          <p:cNvSpPr/>
          <p:nvPr/>
        </p:nvSpPr>
        <p:spPr>
          <a:xfrm>
            <a:off x="8394700" y="3822698"/>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Monetization</a:t>
            </a:r>
          </a:p>
        </p:txBody>
      </p:sp>
    </p:spTree>
    <p:extLst>
      <p:ext uri="{BB962C8B-B14F-4D97-AF65-F5344CB8AC3E}">
        <p14:creationId xmlns:p14="http://schemas.microsoft.com/office/powerpoint/2010/main" val="3991683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380A-4C3F-4DFC-A800-82969471B6E0}"/>
              </a:ext>
            </a:extLst>
          </p:cNvPr>
          <p:cNvSpPr>
            <a:spLocks noGrp="1"/>
          </p:cNvSpPr>
          <p:nvPr>
            <p:ph type="title"/>
          </p:nvPr>
        </p:nvSpPr>
        <p:spPr/>
        <p:txBody>
          <a:bodyPr/>
          <a:lstStyle/>
          <a:p>
            <a:r>
              <a:rPr lang="en-US" dirty="0"/>
              <a:t>API Management Marketplace</a:t>
            </a:r>
          </a:p>
        </p:txBody>
      </p:sp>
      <p:sp>
        <p:nvSpPr>
          <p:cNvPr id="3" name="Text Placeholder 2">
            <a:extLst>
              <a:ext uri="{FF2B5EF4-FFF2-40B4-BE49-F238E27FC236}">
                <a16:creationId xmlns:a16="http://schemas.microsoft.com/office/drawing/2014/main" id="{FF22DDDF-EC6F-4FFE-9947-6BF5293A61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582444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365C6F-F882-4C79-87BA-618A32CCB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399" y="0"/>
            <a:ext cx="9363201" cy="6222380"/>
          </a:xfrm>
          <a:prstGeom prst="rect">
            <a:avLst/>
          </a:prstGeom>
        </p:spPr>
      </p:pic>
      <p:sp>
        <p:nvSpPr>
          <p:cNvPr id="4" name="TextBox 3">
            <a:extLst>
              <a:ext uri="{FF2B5EF4-FFF2-40B4-BE49-F238E27FC236}">
                <a16:creationId xmlns:a16="http://schemas.microsoft.com/office/drawing/2014/main" id="{2470A104-0238-4F97-8313-2A85A862BF19}"/>
              </a:ext>
            </a:extLst>
          </p:cNvPr>
          <p:cNvSpPr txBox="1"/>
          <p:nvPr/>
        </p:nvSpPr>
        <p:spPr>
          <a:xfrm>
            <a:off x="1414399" y="4283388"/>
            <a:ext cx="9182100" cy="1938992"/>
          </a:xfrm>
          <a:prstGeom prst="rect">
            <a:avLst/>
          </a:prstGeom>
          <a:noFill/>
        </p:spPr>
        <p:txBody>
          <a:bodyPr wrap="square" rtlCol="0">
            <a:spAutoFit/>
          </a:bodyPr>
          <a:lstStyle/>
          <a:p>
            <a:pPr algn="ctr"/>
            <a:r>
              <a:rPr lang="en-US" sz="6000" dirty="0">
                <a:solidFill>
                  <a:schemeClr val="bg1"/>
                </a:solidFill>
                <a:latin typeface="Kamerik205 8" panose="020B0803030600020004" pitchFamily="34" charset="0"/>
              </a:rPr>
              <a:t>There’s small choice in rotten apples</a:t>
            </a:r>
          </a:p>
        </p:txBody>
      </p:sp>
    </p:spTree>
    <p:extLst>
      <p:ext uri="{BB962C8B-B14F-4D97-AF65-F5344CB8AC3E}">
        <p14:creationId xmlns:p14="http://schemas.microsoft.com/office/powerpoint/2010/main" val="2592713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4FF2-EF85-4649-961C-12735C1B2999}"/>
              </a:ext>
            </a:extLst>
          </p:cNvPr>
          <p:cNvSpPr>
            <a:spLocks noGrp="1"/>
          </p:cNvSpPr>
          <p:nvPr>
            <p:ph type="title"/>
          </p:nvPr>
        </p:nvSpPr>
        <p:spPr/>
        <p:txBody>
          <a:bodyPr/>
          <a:lstStyle/>
          <a:p>
            <a:r>
              <a:rPr lang="en-US" dirty="0"/>
              <a:t>API Management Offerings</a:t>
            </a:r>
          </a:p>
        </p:txBody>
      </p:sp>
      <p:pic>
        <p:nvPicPr>
          <p:cNvPr id="4" name="Picture 3">
            <a:extLst>
              <a:ext uri="{FF2B5EF4-FFF2-40B4-BE49-F238E27FC236}">
                <a16:creationId xmlns:a16="http://schemas.microsoft.com/office/drawing/2014/main" id="{F76B9DB6-2CED-4179-BDE4-4C79BEA24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6" y="1690688"/>
            <a:ext cx="2721130" cy="803183"/>
          </a:xfrm>
          <a:prstGeom prst="rect">
            <a:avLst/>
          </a:prstGeom>
        </p:spPr>
      </p:pic>
      <p:pic>
        <p:nvPicPr>
          <p:cNvPr id="6" name="Picture 5">
            <a:extLst>
              <a:ext uri="{FF2B5EF4-FFF2-40B4-BE49-F238E27FC236}">
                <a16:creationId xmlns:a16="http://schemas.microsoft.com/office/drawing/2014/main" id="{0E702C28-78EA-4782-8D2C-3EEF5D9DC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4344" y="1548809"/>
            <a:ext cx="2721130" cy="1086942"/>
          </a:xfrm>
          <a:prstGeom prst="rect">
            <a:avLst/>
          </a:prstGeom>
        </p:spPr>
      </p:pic>
      <p:pic>
        <p:nvPicPr>
          <p:cNvPr id="8" name="Picture 7">
            <a:extLst>
              <a:ext uri="{FF2B5EF4-FFF2-40B4-BE49-F238E27FC236}">
                <a16:creationId xmlns:a16="http://schemas.microsoft.com/office/drawing/2014/main" id="{D75BE66E-4455-4216-A012-54439C1DE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136" y="1548809"/>
            <a:ext cx="2721130" cy="925184"/>
          </a:xfrm>
          <a:prstGeom prst="rect">
            <a:avLst/>
          </a:prstGeom>
        </p:spPr>
      </p:pic>
      <p:pic>
        <p:nvPicPr>
          <p:cNvPr id="10" name="Picture 9">
            <a:extLst>
              <a:ext uri="{FF2B5EF4-FFF2-40B4-BE49-F238E27FC236}">
                <a16:creationId xmlns:a16="http://schemas.microsoft.com/office/drawing/2014/main" id="{5DFBC2AC-B839-49D2-BEAB-5C1E3F50C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9928" y="1533538"/>
            <a:ext cx="2721130" cy="940455"/>
          </a:xfrm>
          <a:prstGeom prst="rect">
            <a:avLst/>
          </a:prstGeom>
        </p:spPr>
      </p:pic>
      <p:pic>
        <p:nvPicPr>
          <p:cNvPr id="12" name="Picture 11">
            <a:extLst>
              <a:ext uri="{FF2B5EF4-FFF2-40B4-BE49-F238E27FC236}">
                <a16:creationId xmlns:a16="http://schemas.microsoft.com/office/drawing/2014/main" id="{E6BA87A7-C705-4BF9-B8B4-5B26F5B87D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73340" y="2885529"/>
            <a:ext cx="1086942" cy="1086942"/>
          </a:xfrm>
          <a:prstGeom prst="rect">
            <a:avLst/>
          </a:prstGeom>
        </p:spPr>
      </p:pic>
      <p:pic>
        <p:nvPicPr>
          <p:cNvPr id="14" name="Picture 13">
            <a:extLst>
              <a:ext uri="{FF2B5EF4-FFF2-40B4-BE49-F238E27FC236}">
                <a16:creationId xmlns:a16="http://schemas.microsoft.com/office/drawing/2014/main" id="{92002788-F1CB-492E-A6AD-0E5397FE03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1183" y="2814557"/>
            <a:ext cx="2007451" cy="1228886"/>
          </a:xfrm>
          <a:prstGeom prst="rect">
            <a:avLst/>
          </a:prstGeom>
        </p:spPr>
      </p:pic>
      <p:pic>
        <p:nvPicPr>
          <p:cNvPr id="16" name="Picture 15">
            <a:extLst>
              <a:ext uri="{FF2B5EF4-FFF2-40B4-BE49-F238E27FC236}">
                <a16:creationId xmlns:a16="http://schemas.microsoft.com/office/drawing/2014/main" id="{5E6FB577-A071-4140-8EB7-F496EDFF55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6873" y="3115033"/>
            <a:ext cx="2661656" cy="627933"/>
          </a:xfrm>
          <a:prstGeom prst="rect">
            <a:avLst/>
          </a:prstGeom>
        </p:spPr>
      </p:pic>
      <p:pic>
        <p:nvPicPr>
          <p:cNvPr id="18" name="Picture 17">
            <a:extLst>
              <a:ext uri="{FF2B5EF4-FFF2-40B4-BE49-F238E27FC236}">
                <a16:creationId xmlns:a16="http://schemas.microsoft.com/office/drawing/2014/main" id="{76013571-A72C-43DC-941F-E80B2DC81D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89665" y="3066972"/>
            <a:ext cx="2661656" cy="575434"/>
          </a:xfrm>
          <a:prstGeom prst="rect">
            <a:avLst/>
          </a:prstGeom>
        </p:spPr>
      </p:pic>
      <p:pic>
        <p:nvPicPr>
          <p:cNvPr id="20" name="Picture 19">
            <a:extLst>
              <a:ext uri="{FF2B5EF4-FFF2-40B4-BE49-F238E27FC236}">
                <a16:creationId xmlns:a16="http://schemas.microsoft.com/office/drawing/2014/main" id="{74FF741C-441F-4E21-BEFE-C628836D42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9498" y="4364129"/>
            <a:ext cx="1594625" cy="682699"/>
          </a:xfrm>
          <a:prstGeom prst="rect">
            <a:avLst/>
          </a:prstGeom>
        </p:spPr>
      </p:pic>
      <p:pic>
        <p:nvPicPr>
          <p:cNvPr id="22" name="Picture 21">
            <a:extLst>
              <a:ext uri="{FF2B5EF4-FFF2-40B4-BE49-F238E27FC236}">
                <a16:creationId xmlns:a16="http://schemas.microsoft.com/office/drawing/2014/main" id="{C1BE8BA5-1A4A-447A-B062-601FFC471A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36340" y="4226814"/>
            <a:ext cx="2859660" cy="925184"/>
          </a:xfrm>
          <a:prstGeom prst="rect">
            <a:avLst/>
          </a:prstGeom>
        </p:spPr>
      </p:pic>
      <p:pic>
        <p:nvPicPr>
          <p:cNvPr id="24" name="Picture 23">
            <a:extLst>
              <a:ext uri="{FF2B5EF4-FFF2-40B4-BE49-F238E27FC236}">
                <a16:creationId xmlns:a16="http://schemas.microsoft.com/office/drawing/2014/main" id="{BC268697-ACF8-4767-A68E-6941D667C5D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47358" y="4146521"/>
            <a:ext cx="1520685" cy="1085769"/>
          </a:xfrm>
          <a:prstGeom prst="rect">
            <a:avLst/>
          </a:prstGeom>
        </p:spPr>
      </p:pic>
      <p:pic>
        <p:nvPicPr>
          <p:cNvPr id="26" name="Picture 25">
            <a:extLst>
              <a:ext uri="{FF2B5EF4-FFF2-40B4-BE49-F238E27FC236}">
                <a16:creationId xmlns:a16="http://schemas.microsoft.com/office/drawing/2014/main" id="{57A0AE97-E0D1-4746-B0A7-3744319A2B3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19401" y="4146521"/>
            <a:ext cx="2627484" cy="1085769"/>
          </a:xfrm>
          <a:prstGeom prst="rect">
            <a:avLst/>
          </a:prstGeom>
        </p:spPr>
      </p:pic>
      <p:pic>
        <p:nvPicPr>
          <p:cNvPr id="28" name="Picture 27">
            <a:extLst>
              <a:ext uri="{FF2B5EF4-FFF2-40B4-BE49-F238E27FC236}">
                <a16:creationId xmlns:a16="http://schemas.microsoft.com/office/drawing/2014/main" id="{59DEBD74-E877-447D-B858-A0D9D0A29E1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71742" y="5330234"/>
            <a:ext cx="2883732" cy="1151577"/>
          </a:xfrm>
          <a:prstGeom prst="rect">
            <a:avLst/>
          </a:prstGeom>
        </p:spPr>
      </p:pic>
      <p:pic>
        <p:nvPicPr>
          <p:cNvPr id="30" name="Picture 29">
            <a:extLst>
              <a:ext uri="{FF2B5EF4-FFF2-40B4-BE49-F238E27FC236}">
                <a16:creationId xmlns:a16="http://schemas.microsoft.com/office/drawing/2014/main" id="{46275A4F-6FF7-415E-8273-34A367E674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69848" y="5551561"/>
            <a:ext cx="2368681" cy="930250"/>
          </a:xfrm>
          <a:prstGeom prst="rect">
            <a:avLst/>
          </a:prstGeom>
        </p:spPr>
      </p:pic>
    </p:spTree>
    <p:extLst>
      <p:ext uri="{BB962C8B-B14F-4D97-AF65-F5344CB8AC3E}">
        <p14:creationId xmlns:p14="http://schemas.microsoft.com/office/powerpoint/2010/main" val="18821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mph" presetSubtype="0" fill="hold" nodeType="clickEffect">
                                  <p:stCondLst>
                                    <p:cond delay="0"/>
                                  </p:stCondLst>
                                  <p:childTnLst>
                                    <p:animEffect transition="out" filter="fade">
                                      <p:cBhvr>
                                        <p:cTn id="50" dur="500" tmFilter="0, 0; .2, .5; .8, .5; 1, 0"/>
                                        <p:tgtEl>
                                          <p:spTgt spid="10"/>
                                        </p:tgtEl>
                                      </p:cBhvr>
                                    </p:animEffect>
                                    <p:animScale>
                                      <p:cBhvr>
                                        <p:cTn id="51" dur="250" autoRev="1" fill="hold"/>
                                        <p:tgtEl>
                                          <p:spTgt spid="10"/>
                                        </p:tgtEl>
                                      </p:cBhvr>
                                      <p:by x="105000" y="105000"/>
                                    </p:animScale>
                                  </p:childTnLst>
                                </p:cTn>
                              </p:par>
                              <p:par>
                                <p:cTn id="52" presetID="26" presetClass="emph" presetSubtype="0" fill="hold" nodeType="withEffect">
                                  <p:stCondLst>
                                    <p:cond delay="0"/>
                                  </p:stCondLst>
                                  <p:childTnLst>
                                    <p:animEffect transition="out" filter="fade">
                                      <p:cBhvr>
                                        <p:cTn id="53" dur="500" tmFilter="0, 0; .2, .5; .8, .5; 1, 0"/>
                                        <p:tgtEl>
                                          <p:spTgt spid="22"/>
                                        </p:tgtEl>
                                      </p:cBhvr>
                                    </p:animEffect>
                                    <p:animScale>
                                      <p:cBhvr>
                                        <p:cTn id="54" dur="250" autoRev="1" fill="hold"/>
                                        <p:tgtEl>
                                          <p:spTgt spid="22"/>
                                        </p:tgtEl>
                                      </p:cBhvr>
                                      <p:by x="105000" y="105000"/>
                                    </p:animScale>
                                  </p:childTnLst>
                                </p:cTn>
                              </p:par>
                              <p:par>
                                <p:cTn id="55" presetID="26" presetClass="emph" presetSubtype="0" fill="hold" nodeType="withEffect">
                                  <p:stCondLst>
                                    <p:cond delay="0"/>
                                  </p:stCondLst>
                                  <p:childTnLst>
                                    <p:animEffect transition="out" filter="fade">
                                      <p:cBhvr>
                                        <p:cTn id="56" dur="500" tmFilter="0, 0; .2, .5; .8, .5; 1, 0"/>
                                        <p:tgtEl>
                                          <p:spTgt spid="8"/>
                                        </p:tgtEl>
                                      </p:cBhvr>
                                    </p:animEffect>
                                    <p:animScale>
                                      <p:cBhvr>
                                        <p:cTn id="57" dur="250" autoRev="1" fill="hold"/>
                                        <p:tgtEl>
                                          <p:spTgt spid="8"/>
                                        </p:tgtEl>
                                      </p:cBhvr>
                                      <p:by x="105000" y="105000"/>
                                    </p:animScale>
                                  </p:childTnLst>
                                </p:cTn>
                              </p:par>
                              <p:par>
                                <p:cTn id="58" presetID="26" presetClass="emph" presetSubtype="0" fill="hold" nodeType="withEffect">
                                  <p:stCondLst>
                                    <p:cond delay="0"/>
                                  </p:stCondLst>
                                  <p:childTnLst>
                                    <p:animEffect transition="out" filter="fade">
                                      <p:cBhvr>
                                        <p:cTn id="59" dur="500" tmFilter="0, 0; .2, .5; .8, .5; 1, 0"/>
                                        <p:tgtEl>
                                          <p:spTgt spid="12"/>
                                        </p:tgtEl>
                                      </p:cBhvr>
                                    </p:animEffect>
                                    <p:animScale>
                                      <p:cBhvr>
                                        <p:cTn id="60" dur="250" autoRev="1" fill="hold"/>
                                        <p:tgtEl>
                                          <p:spTgt spid="12"/>
                                        </p:tgtEl>
                                      </p:cBhvr>
                                      <p:by x="105000" y="105000"/>
                                    </p:animScale>
                                  </p:childTnLst>
                                </p:cTn>
                              </p:par>
                              <p:par>
                                <p:cTn id="61" presetID="26" presetClass="emph" presetSubtype="0" fill="hold" nodeType="withEffect">
                                  <p:stCondLst>
                                    <p:cond delay="0"/>
                                  </p:stCondLst>
                                  <p:childTnLst>
                                    <p:animEffect transition="out" filter="fade">
                                      <p:cBhvr>
                                        <p:cTn id="62" dur="500" tmFilter="0, 0; .2, .5; .8, .5; 1, 0"/>
                                        <p:tgtEl>
                                          <p:spTgt spid="20"/>
                                        </p:tgtEl>
                                      </p:cBhvr>
                                    </p:animEffect>
                                    <p:animScale>
                                      <p:cBhvr>
                                        <p:cTn id="63" dur="250" autoRev="1" fill="hold"/>
                                        <p:tgtEl>
                                          <p:spTgt spid="20"/>
                                        </p:tgtEl>
                                      </p:cBhvr>
                                      <p:by x="105000" y="105000"/>
                                    </p:animScale>
                                  </p:childTnLst>
                                </p:cTn>
                              </p:par>
                              <p:par>
                                <p:cTn id="64" presetID="26" presetClass="emph" presetSubtype="0" fill="hold" nodeType="withEffect">
                                  <p:stCondLst>
                                    <p:cond delay="0"/>
                                  </p:stCondLst>
                                  <p:childTnLst>
                                    <p:animEffect transition="out" filter="fade">
                                      <p:cBhvr>
                                        <p:cTn id="65" dur="500" tmFilter="0, 0; .2, .5; .8, .5; 1, 0"/>
                                        <p:tgtEl>
                                          <p:spTgt spid="26"/>
                                        </p:tgtEl>
                                      </p:cBhvr>
                                    </p:animEffect>
                                    <p:animScale>
                                      <p:cBhvr>
                                        <p:cTn id="66" dur="250" autoRev="1" fill="hold"/>
                                        <p:tgtEl>
                                          <p:spTgt spid="26"/>
                                        </p:tgtEl>
                                      </p:cBhvr>
                                      <p:by x="105000" y="105000"/>
                                    </p:animScale>
                                  </p:childTnLst>
                                </p:cTn>
                              </p:par>
                              <p:par>
                                <p:cTn id="67" presetID="9" presetClass="emph" presetSubtype="0" nodeType="withEffect">
                                  <p:stCondLst>
                                    <p:cond delay="0"/>
                                  </p:stCondLst>
                                  <p:childTnLst>
                                    <p:set>
                                      <p:cBhvr>
                                        <p:cTn id="68" dur="indefinite"/>
                                        <p:tgtEl>
                                          <p:spTgt spid="6"/>
                                        </p:tgtEl>
                                        <p:attrNameLst>
                                          <p:attrName>style.opacity</p:attrName>
                                        </p:attrNameLst>
                                      </p:cBhvr>
                                      <p:to>
                                        <p:strVal val="0.25"/>
                                      </p:to>
                                    </p:set>
                                    <p:animEffect filter="image" prLst="opacity: 0.25">
                                      <p:cBhvr rctx="IE">
                                        <p:cTn id="69" dur="indefinite"/>
                                        <p:tgtEl>
                                          <p:spTgt spid="6"/>
                                        </p:tgtEl>
                                      </p:cBhvr>
                                    </p:animEffect>
                                  </p:childTnLst>
                                </p:cTn>
                              </p:par>
                              <p:par>
                                <p:cTn id="70" presetID="9" presetClass="emph" presetSubtype="0" nodeType="withEffect">
                                  <p:stCondLst>
                                    <p:cond delay="0"/>
                                  </p:stCondLst>
                                  <p:childTnLst>
                                    <p:set>
                                      <p:cBhvr>
                                        <p:cTn id="71" dur="indefinite"/>
                                        <p:tgtEl>
                                          <p:spTgt spid="14"/>
                                        </p:tgtEl>
                                        <p:attrNameLst>
                                          <p:attrName>style.opacity</p:attrName>
                                        </p:attrNameLst>
                                      </p:cBhvr>
                                      <p:to>
                                        <p:strVal val="0.25"/>
                                      </p:to>
                                    </p:set>
                                    <p:animEffect filter="image" prLst="opacity: 0.25">
                                      <p:cBhvr rctx="IE">
                                        <p:cTn id="72" dur="indefinite"/>
                                        <p:tgtEl>
                                          <p:spTgt spid="14"/>
                                        </p:tgtEl>
                                      </p:cBhvr>
                                    </p:animEffect>
                                  </p:childTnLst>
                                </p:cTn>
                              </p:par>
                              <p:par>
                                <p:cTn id="73" presetID="9" presetClass="emph" presetSubtype="0" nodeType="withEffect">
                                  <p:stCondLst>
                                    <p:cond delay="0"/>
                                  </p:stCondLst>
                                  <p:childTnLst>
                                    <p:set>
                                      <p:cBhvr>
                                        <p:cTn id="74" dur="indefinite"/>
                                        <p:tgtEl>
                                          <p:spTgt spid="16"/>
                                        </p:tgtEl>
                                        <p:attrNameLst>
                                          <p:attrName>style.opacity</p:attrName>
                                        </p:attrNameLst>
                                      </p:cBhvr>
                                      <p:to>
                                        <p:strVal val="0.25"/>
                                      </p:to>
                                    </p:set>
                                    <p:animEffect filter="image" prLst="opacity: 0.25">
                                      <p:cBhvr rctx="IE">
                                        <p:cTn id="75" dur="indefinite"/>
                                        <p:tgtEl>
                                          <p:spTgt spid="16"/>
                                        </p:tgtEl>
                                      </p:cBhvr>
                                    </p:animEffect>
                                  </p:childTnLst>
                                </p:cTn>
                              </p:par>
                              <p:par>
                                <p:cTn id="76" presetID="9" presetClass="emph" presetSubtype="0" nodeType="withEffect">
                                  <p:stCondLst>
                                    <p:cond delay="0"/>
                                  </p:stCondLst>
                                  <p:childTnLst>
                                    <p:set>
                                      <p:cBhvr>
                                        <p:cTn id="77" dur="indefinite"/>
                                        <p:tgtEl>
                                          <p:spTgt spid="18"/>
                                        </p:tgtEl>
                                        <p:attrNameLst>
                                          <p:attrName>style.opacity</p:attrName>
                                        </p:attrNameLst>
                                      </p:cBhvr>
                                      <p:to>
                                        <p:strVal val="0.25"/>
                                      </p:to>
                                    </p:set>
                                    <p:animEffect filter="image" prLst="opacity: 0.25">
                                      <p:cBhvr rctx="IE">
                                        <p:cTn id="78" dur="indefinite"/>
                                        <p:tgtEl>
                                          <p:spTgt spid="18"/>
                                        </p:tgtEl>
                                      </p:cBhvr>
                                    </p:animEffect>
                                  </p:childTnLst>
                                </p:cTn>
                              </p:par>
                              <p:par>
                                <p:cTn id="79" presetID="9" presetClass="emph" presetSubtype="0" nodeType="withEffect">
                                  <p:stCondLst>
                                    <p:cond delay="0"/>
                                  </p:stCondLst>
                                  <p:childTnLst>
                                    <p:set>
                                      <p:cBhvr>
                                        <p:cTn id="80" dur="indefinite"/>
                                        <p:tgtEl>
                                          <p:spTgt spid="24"/>
                                        </p:tgtEl>
                                        <p:attrNameLst>
                                          <p:attrName>style.opacity</p:attrName>
                                        </p:attrNameLst>
                                      </p:cBhvr>
                                      <p:to>
                                        <p:strVal val="0.25"/>
                                      </p:to>
                                    </p:set>
                                    <p:animEffect filter="image" prLst="opacity: 0.25">
                                      <p:cBhvr rctx="IE">
                                        <p:cTn id="81" dur="indefinite"/>
                                        <p:tgtEl>
                                          <p:spTgt spid="24"/>
                                        </p:tgtEl>
                                      </p:cBhvr>
                                    </p:animEffect>
                                  </p:childTnLst>
                                </p:cTn>
                              </p:par>
                              <p:par>
                                <p:cTn id="82" presetID="9" presetClass="emph" presetSubtype="0" nodeType="withEffect">
                                  <p:stCondLst>
                                    <p:cond delay="0"/>
                                  </p:stCondLst>
                                  <p:childTnLst>
                                    <p:set>
                                      <p:cBhvr>
                                        <p:cTn id="83" dur="indefinite"/>
                                        <p:tgtEl>
                                          <p:spTgt spid="30"/>
                                        </p:tgtEl>
                                        <p:attrNameLst>
                                          <p:attrName>style.opacity</p:attrName>
                                        </p:attrNameLst>
                                      </p:cBhvr>
                                      <p:to>
                                        <p:strVal val="0.25"/>
                                      </p:to>
                                    </p:set>
                                    <p:animEffect filter="image" prLst="opacity: 0.25">
                                      <p:cBhvr rctx="IE">
                                        <p:cTn id="84" dur="indefinite"/>
                                        <p:tgtEl>
                                          <p:spTgt spid="30"/>
                                        </p:tgtEl>
                                      </p:cBhvr>
                                    </p:animEffect>
                                  </p:childTnLst>
                                </p:cTn>
                              </p:par>
                              <p:par>
                                <p:cTn id="85" presetID="9" presetClass="emph" presetSubtype="0" nodeType="withEffect">
                                  <p:stCondLst>
                                    <p:cond delay="0"/>
                                  </p:stCondLst>
                                  <p:childTnLst>
                                    <p:set>
                                      <p:cBhvr>
                                        <p:cTn id="86" dur="indefinite"/>
                                        <p:tgtEl>
                                          <p:spTgt spid="4"/>
                                        </p:tgtEl>
                                        <p:attrNameLst>
                                          <p:attrName>style.opacity</p:attrName>
                                        </p:attrNameLst>
                                      </p:cBhvr>
                                      <p:to>
                                        <p:strVal val="0.25"/>
                                      </p:to>
                                    </p:set>
                                    <p:animEffect filter="image" prLst="opacity: 0.25">
                                      <p:cBhvr rctx="IE">
                                        <p:cTn id="87" dur="indefinite"/>
                                        <p:tgtEl>
                                          <p:spTgt spid="4"/>
                                        </p:tgtEl>
                                      </p:cBhvr>
                                    </p:animEffect>
                                  </p:childTnLst>
                                </p:cTn>
                              </p:par>
                              <p:par>
                                <p:cTn id="88" presetID="9" presetClass="emph" presetSubtype="0" nodeType="withEffect">
                                  <p:stCondLst>
                                    <p:cond delay="0"/>
                                  </p:stCondLst>
                                  <p:childTnLst>
                                    <p:set>
                                      <p:cBhvr>
                                        <p:cTn id="89" dur="indefinite"/>
                                        <p:tgtEl>
                                          <p:spTgt spid="28"/>
                                        </p:tgtEl>
                                        <p:attrNameLst>
                                          <p:attrName>style.opacity</p:attrName>
                                        </p:attrNameLst>
                                      </p:cBhvr>
                                      <p:to>
                                        <p:strVal val="0.25"/>
                                      </p:to>
                                    </p:set>
                                    <p:animEffect filter="image" prLst="opacity: 0.25">
                                      <p:cBhvr rctx="IE">
                                        <p:cTn id="90" dur="indefinite"/>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271" y="2367038"/>
            <a:ext cx="6193457" cy="3487933"/>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Manage APIs across clouds and on-premises</a:t>
            </a:r>
          </a:p>
        </p:txBody>
      </p:sp>
    </p:spTree>
    <p:extLst>
      <p:ext uri="{BB962C8B-B14F-4D97-AF65-F5344CB8AC3E}">
        <p14:creationId xmlns:p14="http://schemas.microsoft.com/office/powerpoint/2010/main" val="3284408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01F351-6B21-4AA3-8D39-02208341DC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20422" y="275023"/>
            <a:ext cx="3951156" cy="5919334"/>
          </a:xfrm>
          <a:prstGeom prst="rect">
            <a:avLst/>
          </a:prstGeom>
        </p:spPr>
      </p:pic>
      <p:pic>
        <p:nvPicPr>
          <p:cNvPr id="3" name="Picture 2">
            <a:extLst>
              <a:ext uri="{FF2B5EF4-FFF2-40B4-BE49-F238E27FC236}">
                <a16:creationId xmlns:a16="http://schemas.microsoft.com/office/drawing/2014/main" id="{844D4A61-3198-4F0D-8D0E-9A58E07328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20422" y="359031"/>
            <a:ext cx="3951156" cy="5751318"/>
          </a:xfrm>
          <a:prstGeom prst="rect">
            <a:avLst/>
          </a:prstGeom>
        </p:spPr>
      </p:pic>
      <p:pic>
        <p:nvPicPr>
          <p:cNvPr id="4" name="Picture 3">
            <a:extLst>
              <a:ext uri="{FF2B5EF4-FFF2-40B4-BE49-F238E27FC236}">
                <a16:creationId xmlns:a16="http://schemas.microsoft.com/office/drawing/2014/main" id="{6C2AAB6D-822C-4351-83CF-618A08AD52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267" y="978217"/>
            <a:ext cx="3655167" cy="4901565"/>
          </a:xfrm>
          <a:prstGeom prst="rect">
            <a:avLst/>
          </a:prstGeom>
        </p:spPr>
      </p:pic>
      <p:pic>
        <p:nvPicPr>
          <p:cNvPr id="7" name="Picture 6">
            <a:extLst>
              <a:ext uri="{FF2B5EF4-FFF2-40B4-BE49-F238E27FC236}">
                <a16:creationId xmlns:a16="http://schemas.microsoft.com/office/drawing/2014/main" id="{5EEDA956-FB3F-4DE1-91C4-DD284DC758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4856" y="978217"/>
            <a:ext cx="3479483" cy="4892205"/>
          </a:xfrm>
          <a:prstGeom prst="rect">
            <a:avLst/>
          </a:prstGeom>
        </p:spPr>
      </p:pic>
    </p:spTree>
    <p:extLst>
      <p:ext uri="{BB962C8B-B14F-4D97-AF65-F5344CB8AC3E}">
        <p14:creationId xmlns:p14="http://schemas.microsoft.com/office/powerpoint/2010/main" val="240378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28708" y="2367038"/>
            <a:ext cx="5934583" cy="3487933"/>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Help protect your resources</a:t>
            </a:r>
          </a:p>
        </p:txBody>
      </p:sp>
    </p:spTree>
    <p:extLst>
      <p:ext uri="{BB962C8B-B14F-4D97-AF65-F5344CB8AC3E}">
        <p14:creationId xmlns:p14="http://schemas.microsoft.com/office/powerpoint/2010/main" val="3342791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99271" y="2367038"/>
            <a:ext cx="6193457" cy="3487932"/>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Accelerate your business</a:t>
            </a:r>
          </a:p>
        </p:txBody>
      </p:sp>
    </p:spTree>
    <p:extLst>
      <p:ext uri="{BB962C8B-B14F-4D97-AF65-F5344CB8AC3E}">
        <p14:creationId xmlns:p14="http://schemas.microsoft.com/office/powerpoint/2010/main" val="3755499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9721" y="2367038"/>
            <a:ext cx="6092556" cy="3487932"/>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Improve API discoverability</a:t>
            </a:r>
          </a:p>
        </p:txBody>
      </p:sp>
    </p:spTree>
    <p:extLst>
      <p:ext uri="{BB962C8B-B14F-4D97-AF65-F5344CB8AC3E}">
        <p14:creationId xmlns:p14="http://schemas.microsoft.com/office/powerpoint/2010/main" val="37809811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9721" y="2367038"/>
            <a:ext cx="6092556" cy="3487932"/>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Transform your existing services</a:t>
            </a:r>
          </a:p>
        </p:txBody>
      </p:sp>
    </p:spTree>
    <p:extLst>
      <p:ext uri="{BB962C8B-B14F-4D97-AF65-F5344CB8AC3E}">
        <p14:creationId xmlns:p14="http://schemas.microsoft.com/office/powerpoint/2010/main" val="2304380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9721" y="2370274"/>
            <a:ext cx="6092556" cy="3481460"/>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Transform your existing services</a:t>
            </a:r>
          </a:p>
        </p:txBody>
      </p:sp>
    </p:spTree>
    <p:extLst>
      <p:ext uri="{BB962C8B-B14F-4D97-AF65-F5344CB8AC3E}">
        <p14:creationId xmlns:p14="http://schemas.microsoft.com/office/powerpoint/2010/main" val="85011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F58F5-B28E-4E9B-970F-AA24A3C1359E}"/>
              </a:ext>
            </a:extLst>
          </p:cNvPr>
          <p:cNvSpPr>
            <a:spLocks noGrp="1"/>
          </p:cNvSpPr>
          <p:nvPr>
            <p:ph type="title"/>
          </p:nvPr>
        </p:nvSpPr>
        <p:spPr/>
        <p:txBody>
          <a:bodyPr/>
          <a:lstStyle/>
          <a:p>
            <a:r>
              <a:rPr lang="en-US" dirty="0"/>
              <a:t>Tiers &amp; Pricing</a:t>
            </a:r>
          </a:p>
        </p:txBody>
      </p:sp>
      <p:sp>
        <p:nvSpPr>
          <p:cNvPr id="3" name="Rectangle: Rounded Corners 2">
            <a:extLst>
              <a:ext uri="{FF2B5EF4-FFF2-40B4-BE49-F238E27FC236}">
                <a16:creationId xmlns:a16="http://schemas.microsoft.com/office/drawing/2014/main" id="{2554F284-FC86-4C75-9722-1FD722386422}"/>
              </a:ext>
            </a:extLst>
          </p:cNvPr>
          <p:cNvSpPr/>
          <p:nvPr/>
        </p:nvSpPr>
        <p:spPr>
          <a:xfrm>
            <a:off x="711200" y="2101846"/>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Basic</a:t>
            </a:r>
          </a:p>
        </p:txBody>
      </p:sp>
      <p:sp>
        <p:nvSpPr>
          <p:cNvPr id="4" name="Rectangle: Rounded Corners 3">
            <a:extLst>
              <a:ext uri="{FF2B5EF4-FFF2-40B4-BE49-F238E27FC236}">
                <a16:creationId xmlns:a16="http://schemas.microsoft.com/office/drawing/2014/main" id="{F5037D0C-A919-40EF-8AD7-4119D724C5F6}"/>
              </a:ext>
            </a:extLst>
          </p:cNvPr>
          <p:cNvSpPr/>
          <p:nvPr/>
        </p:nvSpPr>
        <p:spPr>
          <a:xfrm>
            <a:off x="4552950" y="2101845"/>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Standard</a:t>
            </a:r>
          </a:p>
        </p:txBody>
      </p:sp>
      <p:sp>
        <p:nvSpPr>
          <p:cNvPr id="5" name="Rectangle: Rounded Corners 4">
            <a:extLst>
              <a:ext uri="{FF2B5EF4-FFF2-40B4-BE49-F238E27FC236}">
                <a16:creationId xmlns:a16="http://schemas.microsoft.com/office/drawing/2014/main" id="{4732A745-73EF-47B1-8CE8-A948F6AA9B98}"/>
              </a:ext>
            </a:extLst>
          </p:cNvPr>
          <p:cNvSpPr/>
          <p:nvPr/>
        </p:nvSpPr>
        <p:spPr>
          <a:xfrm>
            <a:off x="8394700" y="2101844"/>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Premium</a:t>
            </a:r>
          </a:p>
        </p:txBody>
      </p:sp>
      <p:sp>
        <p:nvSpPr>
          <p:cNvPr id="6" name="Rectangle: Rounded Corners 5">
            <a:extLst>
              <a:ext uri="{FF2B5EF4-FFF2-40B4-BE49-F238E27FC236}">
                <a16:creationId xmlns:a16="http://schemas.microsoft.com/office/drawing/2014/main" id="{AC0EEEB4-6517-483D-8BAF-035FD969144E}"/>
              </a:ext>
            </a:extLst>
          </p:cNvPr>
          <p:cNvSpPr/>
          <p:nvPr/>
        </p:nvSpPr>
        <p:spPr>
          <a:xfrm>
            <a:off x="711200" y="3668700"/>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Developer</a:t>
            </a:r>
          </a:p>
        </p:txBody>
      </p:sp>
      <p:sp>
        <p:nvSpPr>
          <p:cNvPr id="7" name="Rectangle: Rounded Corners 6">
            <a:extLst>
              <a:ext uri="{FF2B5EF4-FFF2-40B4-BE49-F238E27FC236}">
                <a16:creationId xmlns:a16="http://schemas.microsoft.com/office/drawing/2014/main" id="{BAC06912-873B-45F3-888C-CDDC1587AF6B}"/>
              </a:ext>
            </a:extLst>
          </p:cNvPr>
          <p:cNvSpPr/>
          <p:nvPr/>
        </p:nvSpPr>
        <p:spPr>
          <a:xfrm>
            <a:off x="4552950" y="3668699"/>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Consumption</a:t>
            </a:r>
          </a:p>
        </p:txBody>
      </p:sp>
      <p:sp>
        <p:nvSpPr>
          <p:cNvPr id="8" name="Rectangle: Rounded Corners 7">
            <a:extLst>
              <a:ext uri="{FF2B5EF4-FFF2-40B4-BE49-F238E27FC236}">
                <a16:creationId xmlns:a16="http://schemas.microsoft.com/office/drawing/2014/main" id="{B0049682-34DE-4F59-9591-BE189DF7D02C}"/>
              </a:ext>
            </a:extLst>
          </p:cNvPr>
          <p:cNvSpPr/>
          <p:nvPr/>
        </p:nvSpPr>
        <p:spPr>
          <a:xfrm>
            <a:off x="8394700" y="3668698"/>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Isolated</a:t>
            </a:r>
          </a:p>
        </p:txBody>
      </p:sp>
    </p:spTree>
    <p:extLst>
      <p:ext uri="{BB962C8B-B14F-4D97-AF65-F5344CB8AC3E}">
        <p14:creationId xmlns:p14="http://schemas.microsoft.com/office/powerpoint/2010/main" val="416605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95A2-17AD-457B-9E55-A30A9639C6A7}"/>
              </a:ext>
            </a:extLst>
          </p:cNvPr>
          <p:cNvSpPr>
            <a:spLocks noGrp="1"/>
          </p:cNvSpPr>
          <p:nvPr>
            <p:ph type="title"/>
          </p:nvPr>
        </p:nvSpPr>
        <p:spPr/>
        <p:txBody>
          <a:bodyPr/>
          <a:lstStyle/>
          <a:p>
            <a:r>
              <a:rPr lang="en-US" dirty="0"/>
              <a:t>Tiers &amp; Pricing</a:t>
            </a:r>
          </a:p>
        </p:txBody>
      </p:sp>
      <p:graphicFrame>
        <p:nvGraphicFramePr>
          <p:cNvPr id="4" name="Table 4">
            <a:extLst>
              <a:ext uri="{FF2B5EF4-FFF2-40B4-BE49-F238E27FC236}">
                <a16:creationId xmlns:a16="http://schemas.microsoft.com/office/drawing/2014/main" id="{6C8B9A75-BE87-4F33-9364-DE295C1C65A2}"/>
              </a:ext>
            </a:extLst>
          </p:cNvPr>
          <p:cNvGraphicFramePr>
            <a:graphicFrameLocks noGrp="1"/>
          </p:cNvGraphicFramePr>
          <p:nvPr>
            <p:extLst>
              <p:ext uri="{D42A27DB-BD31-4B8C-83A1-F6EECF244321}">
                <p14:modId xmlns:p14="http://schemas.microsoft.com/office/powerpoint/2010/main" val="845869795"/>
              </p:ext>
            </p:extLst>
          </p:nvPr>
        </p:nvGraphicFramePr>
        <p:xfrm>
          <a:off x="990179" y="1450768"/>
          <a:ext cx="10019034" cy="4820920"/>
        </p:xfrm>
        <a:graphic>
          <a:graphicData uri="http://schemas.openxmlformats.org/drawingml/2006/table">
            <a:tbl>
              <a:tblPr firstRow="1" bandRow="1">
                <a:tableStyleId>{5C22544A-7EE6-4342-B048-85BDC9FD1C3A}</a:tableStyleId>
              </a:tblPr>
              <a:tblGrid>
                <a:gridCol w="1676718">
                  <a:extLst>
                    <a:ext uri="{9D8B030D-6E8A-4147-A177-3AD203B41FA5}">
                      <a16:colId xmlns:a16="http://schemas.microsoft.com/office/drawing/2014/main" val="752699975"/>
                    </a:ext>
                  </a:extLst>
                </a:gridCol>
                <a:gridCol w="1390386">
                  <a:extLst>
                    <a:ext uri="{9D8B030D-6E8A-4147-A177-3AD203B41FA5}">
                      <a16:colId xmlns:a16="http://schemas.microsoft.com/office/drawing/2014/main" val="226202411"/>
                    </a:ext>
                  </a:extLst>
                </a:gridCol>
                <a:gridCol w="1390386">
                  <a:extLst>
                    <a:ext uri="{9D8B030D-6E8A-4147-A177-3AD203B41FA5}">
                      <a16:colId xmlns:a16="http://schemas.microsoft.com/office/drawing/2014/main" val="2676976270"/>
                    </a:ext>
                  </a:extLst>
                </a:gridCol>
                <a:gridCol w="1390386">
                  <a:extLst>
                    <a:ext uri="{9D8B030D-6E8A-4147-A177-3AD203B41FA5}">
                      <a16:colId xmlns:a16="http://schemas.microsoft.com/office/drawing/2014/main" val="2855314395"/>
                    </a:ext>
                  </a:extLst>
                </a:gridCol>
                <a:gridCol w="1390386">
                  <a:extLst>
                    <a:ext uri="{9D8B030D-6E8A-4147-A177-3AD203B41FA5}">
                      <a16:colId xmlns:a16="http://schemas.microsoft.com/office/drawing/2014/main" val="4249929099"/>
                    </a:ext>
                  </a:extLst>
                </a:gridCol>
                <a:gridCol w="1390386">
                  <a:extLst>
                    <a:ext uri="{9D8B030D-6E8A-4147-A177-3AD203B41FA5}">
                      <a16:colId xmlns:a16="http://schemas.microsoft.com/office/drawing/2014/main" val="3346389413"/>
                    </a:ext>
                  </a:extLst>
                </a:gridCol>
                <a:gridCol w="1390386">
                  <a:extLst>
                    <a:ext uri="{9D8B030D-6E8A-4147-A177-3AD203B41FA5}">
                      <a16:colId xmlns:a16="http://schemas.microsoft.com/office/drawing/2014/main" val="1080113111"/>
                    </a:ext>
                  </a:extLst>
                </a:gridCol>
              </a:tblGrid>
              <a:tr h="370840">
                <a:tc>
                  <a:txBody>
                    <a:bodyPr/>
                    <a:lstStyle/>
                    <a:p>
                      <a:endParaRPr lang="en-US" sz="1600" dirty="0"/>
                    </a:p>
                  </a:txBody>
                  <a:tcPr/>
                </a:tc>
                <a:tc>
                  <a:txBody>
                    <a:bodyPr/>
                    <a:lstStyle/>
                    <a:p>
                      <a:pPr algn="ctr"/>
                      <a:r>
                        <a:rPr lang="en-US" sz="1600" dirty="0"/>
                        <a:t>Consumption</a:t>
                      </a:r>
                    </a:p>
                  </a:txBody>
                  <a:tcPr/>
                </a:tc>
                <a:tc>
                  <a:txBody>
                    <a:bodyPr/>
                    <a:lstStyle/>
                    <a:p>
                      <a:pPr algn="ctr"/>
                      <a:r>
                        <a:rPr lang="en-US" sz="1600" dirty="0"/>
                        <a:t>Developer</a:t>
                      </a:r>
                    </a:p>
                  </a:txBody>
                  <a:tcPr/>
                </a:tc>
                <a:tc>
                  <a:txBody>
                    <a:bodyPr/>
                    <a:lstStyle/>
                    <a:p>
                      <a:pPr algn="ctr"/>
                      <a:r>
                        <a:rPr lang="en-US" sz="1600" dirty="0"/>
                        <a:t>Basic</a:t>
                      </a:r>
                    </a:p>
                  </a:txBody>
                  <a:tcPr/>
                </a:tc>
                <a:tc>
                  <a:txBody>
                    <a:bodyPr/>
                    <a:lstStyle/>
                    <a:p>
                      <a:pPr algn="ctr"/>
                      <a:r>
                        <a:rPr lang="en-US" sz="1600" dirty="0"/>
                        <a:t>Standard</a:t>
                      </a:r>
                    </a:p>
                  </a:txBody>
                  <a:tcPr/>
                </a:tc>
                <a:tc>
                  <a:txBody>
                    <a:bodyPr/>
                    <a:lstStyle/>
                    <a:p>
                      <a:pPr algn="ctr"/>
                      <a:r>
                        <a:rPr lang="en-US" sz="1600" dirty="0"/>
                        <a:t>Premium</a:t>
                      </a:r>
                    </a:p>
                  </a:txBody>
                  <a:tcPr/>
                </a:tc>
                <a:tc>
                  <a:txBody>
                    <a:bodyPr/>
                    <a:lstStyle/>
                    <a:p>
                      <a:pPr algn="ctr"/>
                      <a:r>
                        <a:rPr lang="en-US" sz="1600" dirty="0"/>
                        <a:t>Isolated</a:t>
                      </a:r>
                    </a:p>
                  </a:txBody>
                  <a:tcPr/>
                </a:tc>
                <a:extLst>
                  <a:ext uri="{0D108BD9-81ED-4DB2-BD59-A6C34878D82A}">
                    <a16:rowId xmlns:a16="http://schemas.microsoft.com/office/drawing/2014/main" val="1765220075"/>
                  </a:ext>
                </a:extLst>
              </a:tr>
              <a:tr h="370840">
                <a:tc>
                  <a:txBody>
                    <a:bodyPr/>
                    <a:lstStyle/>
                    <a:p>
                      <a:r>
                        <a:rPr lang="en-US" sz="1100" dirty="0"/>
                        <a:t>Price</a:t>
                      </a:r>
                    </a:p>
                  </a:txBody>
                  <a:tcPr/>
                </a:tc>
                <a:tc>
                  <a:txBody>
                    <a:bodyPr/>
                    <a:lstStyle/>
                    <a:p>
                      <a:pPr algn="ctr"/>
                      <a:r>
                        <a:rPr lang="en-US" sz="1400" dirty="0"/>
                        <a:t>$0.035/10k</a:t>
                      </a:r>
                    </a:p>
                  </a:txBody>
                  <a:tcPr/>
                </a:tc>
                <a:tc>
                  <a:txBody>
                    <a:bodyPr/>
                    <a:lstStyle/>
                    <a:p>
                      <a:pPr algn="ctr"/>
                      <a:r>
                        <a:rPr lang="en-US" sz="1400" dirty="0"/>
                        <a:t>$48.04</a:t>
                      </a:r>
                    </a:p>
                  </a:txBody>
                  <a:tcPr/>
                </a:tc>
                <a:tc>
                  <a:txBody>
                    <a:bodyPr/>
                    <a:lstStyle/>
                    <a:p>
                      <a:pPr algn="ctr"/>
                      <a:r>
                        <a:rPr lang="en-US" sz="1400" dirty="0"/>
                        <a:t>$147.17</a:t>
                      </a:r>
                    </a:p>
                  </a:txBody>
                  <a:tcPr/>
                </a:tc>
                <a:tc>
                  <a:txBody>
                    <a:bodyPr/>
                    <a:lstStyle/>
                    <a:p>
                      <a:pPr algn="ctr"/>
                      <a:r>
                        <a:rPr lang="en-US" sz="1400" dirty="0"/>
                        <a:t>$686.72</a:t>
                      </a:r>
                    </a:p>
                  </a:txBody>
                  <a:tcPr/>
                </a:tc>
                <a:tc>
                  <a:txBody>
                    <a:bodyPr/>
                    <a:lstStyle/>
                    <a:p>
                      <a:pPr algn="ctr"/>
                      <a:r>
                        <a:rPr lang="en-US" sz="1400" dirty="0"/>
                        <a:t>$2795.17</a:t>
                      </a:r>
                    </a:p>
                  </a:txBody>
                  <a:tcPr/>
                </a:tc>
                <a:tc>
                  <a:txBody>
                    <a:bodyPr/>
                    <a:lstStyle/>
                    <a:p>
                      <a:pPr algn="ctr"/>
                      <a:r>
                        <a:rPr lang="en-US" sz="1400" dirty="0"/>
                        <a:t>TBA</a:t>
                      </a:r>
                    </a:p>
                  </a:txBody>
                  <a:tcPr/>
                </a:tc>
                <a:extLst>
                  <a:ext uri="{0D108BD9-81ED-4DB2-BD59-A6C34878D82A}">
                    <a16:rowId xmlns:a16="http://schemas.microsoft.com/office/drawing/2014/main" val="4146048123"/>
                  </a:ext>
                </a:extLst>
              </a:tr>
              <a:tr h="370840">
                <a:tc>
                  <a:txBody>
                    <a:bodyPr/>
                    <a:lstStyle/>
                    <a:p>
                      <a:r>
                        <a:rPr lang="en-US" sz="1100" dirty="0"/>
                        <a:t>Cache</a:t>
                      </a:r>
                    </a:p>
                  </a:txBody>
                  <a:tcPr/>
                </a:tc>
                <a:tc>
                  <a:txBody>
                    <a:bodyPr/>
                    <a:lstStyle/>
                    <a:p>
                      <a:pPr algn="ctr"/>
                      <a:r>
                        <a:rPr lang="en-US" sz="1400" dirty="0"/>
                        <a:t>External Only</a:t>
                      </a:r>
                    </a:p>
                  </a:txBody>
                  <a:tcPr/>
                </a:tc>
                <a:tc>
                  <a:txBody>
                    <a:bodyPr/>
                    <a:lstStyle/>
                    <a:p>
                      <a:pPr algn="ctr"/>
                      <a:r>
                        <a:rPr lang="en-US" sz="1400" dirty="0"/>
                        <a:t>10-Mb</a:t>
                      </a:r>
                    </a:p>
                  </a:txBody>
                  <a:tcPr/>
                </a:tc>
                <a:tc>
                  <a:txBody>
                    <a:bodyPr/>
                    <a:lstStyle/>
                    <a:p>
                      <a:pPr algn="ctr"/>
                      <a:r>
                        <a:rPr lang="en-US" sz="1400" dirty="0"/>
                        <a:t>50-Mb</a:t>
                      </a:r>
                    </a:p>
                  </a:txBody>
                  <a:tcPr/>
                </a:tc>
                <a:tc>
                  <a:txBody>
                    <a:bodyPr/>
                    <a:lstStyle/>
                    <a:p>
                      <a:pPr algn="ctr"/>
                      <a:r>
                        <a:rPr lang="en-US" sz="1400" dirty="0"/>
                        <a:t>1-Gb</a:t>
                      </a:r>
                    </a:p>
                  </a:txBody>
                  <a:tcPr/>
                </a:tc>
                <a:tc>
                  <a:txBody>
                    <a:bodyPr/>
                    <a:lstStyle/>
                    <a:p>
                      <a:pPr algn="ctr"/>
                      <a:r>
                        <a:rPr lang="en-US" sz="1400" dirty="0"/>
                        <a:t>5-Gb</a:t>
                      </a:r>
                    </a:p>
                  </a:txBody>
                  <a:tcPr/>
                </a:tc>
                <a:tc>
                  <a:txBody>
                    <a:bodyPr/>
                    <a:lstStyle/>
                    <a:p>
                      <a:pPr algn="ctr"/>
                      <a:r>
                        <a:rPr lang="en-US" sz="1400" dirty="0"/>
                        <a:t>5-Gb</a:t>
                      </a:r>
                    </a:p>
                  </a:txBody>
                  <a:tcPr/>
                </a:tc>
                <a:extLst>
                  <a:ext uri="{0D108BD9-81ED-4DB2-BD59-A6C34878D82A}">
                    <a16:rowId xmlns:a16="http://schemas.microsoft.com/office/drawing/2014/main" val="2644711747"/>
                  </a:ext>
                </a:extLst>
              </a:tr>
              <a:tr h="370840">
                <a:tc>
                  <a:txBody>
                    <a:bodyPr/>
                    <a:lstStyle/>
                    <a:p>
                      <a:r>
                        <a:rPr lang="en-US" sz="1100" dirty="0"/>
                        <a:t>Scale-Out</a:t>
                      </a:r>
                    </a:p>
                  </a:txBody>
                  <a:tcPr/>
                </a:tc>
                <a:tc>
                  <a:txBody>
                    <a:bodyPr/>
                    <a:lstStyle/>
                    <a:p>
                      <a:pPr algn="ctr"/>
                      <a:r>
                        <a:rPr lang="en-US" sz="1400" dirty="0"/>
                        <a:t>N/A</a:t>
                      </a:r>
                    </a:p>
                  </a:txBody>
                  <a:tcPr/>
                </a:tc>
                <a:tc>
                  <a:txBody>
                    <a:bodyPr/>
                    <a:lstStyle/>
                    <a:p>
                      <a:pPr algn="ctr"/>
                      <a:r>
                        <a:rPr lang="en-US" sz="1400" dirty="0"/>
                        <a:t>1</a:t>
                      </a:r>
                    </a:p>
                  </a:txBody>
                  <a:tcPr/>
                </a:tc>
                <a:tc>
                  <a:txBody>
                    <a:bodyPr/>
                    <a:lstStyle/>
                    <a:p>
                      <a:pPr algn="ctr"/>
                      <a:r>
                        <a:rPr lang="en-US" sz="1400" dirty="0"/>
                        <a:t>2</a:t>
                      </a:r>
                    </a:p>
                  </a:txBody>
                  <a:tcPr/>
                </a:tc>
                <a:tc>
                  <a:txBody>
                    <a:bodyPr/>
                    <a:lstStyle/>
                    <a:p>
                      <a:pPr algn="ctr"/>
                      <a:r>
                        <a:rPr lang="en-US" sz="1400" dirty="0"/>
                        <a:t>4</a:t>
                      </a:r>
                    </a:p>
                  </a:txBody>
                  <a:tcPr/>
                </a:tc>
                <a:tc>
                  <a:txBody>
                    <a:bodyPr/>
                    <a:lstStyle/>
                    <a:p>
                      <a:pPr algn="ctr"/>
                      <a:r>
                        <a:rPr lang="en-US" sz="1400" dirty="0"/>
                        <a:t>12/region</a:t>
                      </a:r>
                    </a:p>
                  </a:txBody>
                  <a:tcPr/>
                </a:tc>
                <a:tc>
                  <a:txBody>
                    <a:bodyPr/>
                    <a:lstStyle/>
                    <a:p>
                      <a:pPr algn="ctr"/>
                      <a:r>
                        <a:rPr lang="en-US" sz="1400" dirty="0"/>
                        <a:t>12/region</a:t>
                      </a:r>
                    </a:p>
                  </a:txBody>
                  <a:tcPr/>
                </a:tc>
                <a:extLst>
                  <a:ext uri="{0D108BD9-81ED-4DB2-BD59-A6C34878D82A}">
                    <a16:rowId xmlns:a16="http://schemas.microsoft.com/office/drawing/2014/main" val="1095840816"/>
                  </a:ext>
                </a:extLst>
              </a:tr>
              <a:tr h="370840">
                <a:tc>
                  <a:txBody>
                    <a:bodyPr/>
                    <a:lstStyle/>
                    <a:p>
                      <a:r>
                        <a:rPr lang="en-US" sz="1100" dirty="0"/>
                        <a:t>SLA</a:t>
                      </a:r>
                    </a:p>
                  </a:txBody>
                  <a:tcPr/>
                </a:tc>
                <a:tc>
                  <a:txBody>
                    <a:bodyPr/>
                    <a:lstStyle/>
                    <a:p>
                      <a:pPr algn="ctr"/>
                      <a:r>
                        <a:rPr lang="en-US" sz="1400" dirty="0"/>
                        <a:t>99.95%</a:t>
                      </a:r>
                    </a:p>
                  </a:txBody>
                  <a:tcPr/>
                </a:tc>
                <a:tc>
                  <a:txBody>
                    <a:bodyPr/>
                    <a:lstStyle/>
                    <a:p>
                      <a:pPr algn="ctr"/>
                      <a:r>
                        <a:rPr lang="en-US" sz="1400" dirty="0"/>
                        <a:t>No</a:t>
                      </a:r>
                    </a:p>
                  </a:txBody>
                  <a:tcPr/>
                </a:tc>
                <a:tc>
                  <a:txBody>
                    <a:bodyPr/>
                    <a:lstStyle/>
                    <a:p>
                      <a:pPr algn="ctr"/>
                      <a:r>
                        <a:rPr lang="en-US" sz="1400" dirty="0"/>
                        <a:t>99.95%</a:t>
                      </a:r>
                    </a:p>
                  </a:txBody>
                  <a:tcPr/>
                </a:tc>
                <a:tc>
                  <a:txBody>
                    <a:bodyPr/>
                    <a:lstStyle/>
                    <a:p>
                      <a:pPr algn="ctr"/>
                      <a:r>
                        <a:rPr lang="en-US" sz="1400" dirty="0"/>
                        <a:t>99.95%</a:t>
                      </a:r>
                    </a:p>
                  </a:txBody>
                  <a:tcPr/>
                </a:tc>
                <a:tc>
                  <a:txBody>
                    <a:bodyPr/>
                    <a:lstStyle/>
                    <a:p>
                      <a:pPr algn="ctr"/>
                      <a:r>
                        <a:rPr lang="en-US" sz="1400" dirty="0"/>
                        <a:t>99.99%</a:t>
                      </a:r>
                    </a:p>
                  </a:txBody>
                  <a:tcPr/>
                </a:tc>
                <a:tc>
                  <a:txBody>
                    <a:bodyPr/>
                    <a:lstStyle/>
                    <a:p>
                      <a:pPr algn="ctr"/>
                      <a:r>
                        <a:rPr lang="en-US" sz="1400" dirty="0"/>
                        <a:t>99.99%</a:t>
                      </a:r>
                    </a:p>
                  </a:txBody>
                  <a:tcPr/>
                </a:tc>
                <a:extLst>
                  <a:ext uri="{0D108BD9-81ED-4DB2-BD59-A6C34878D82A}">
                    <a16:rowId xmlns:a16="http://schemas.microsoft.com/office/drawing/2014/main" val="3787841835"/>
                  </a:ext>
                </a:extLst>
              </a:tr>
              <a:tr h="370840">
                <a:tc>
                  <a:txBody>
                    <a:bodyPr/>
                    <a:lstStyle/>
                    <a:p>
                      <a:r>
                        <a:rPr lang="en-US" sz="1100" dirty="0"/>
                        <a:t>Isolation</a:t>
                      </a:r>
                    </a:p>
                  </a:txBody>
                  <a:tcPr/>
                </a:tc>
                <a:tc>
                  <a:txBody>
                    <a:bodyPr/>
                    <a:lstStyle/>
                    <a:p>
                      <a:pPr algn="ctr"/>
                      <a:r>
                        <a:rPr lang="en-US" sz="1400" dirty="0"/>
                        <a:t>Shared</a:t>
                      </a:r>
                    </a:p>
                  </a:txBody>
                  <a:tcPr/>
                </a:tc>
                <a:tc>
                  <a:txBody>
                    <a:bodyPr/>
                    <a:lstStyle/>
                    <a:p>
                      <a:pPr algn="ctr"/>
                      <a:r>
                        <a:rPr lang="en-US" sz="1400" dirty="0"/>
                        <a:t>Private</a:t>
                      </a:r>
                    </a:p>
                  </a:txBody>
                  <a:tcPr/>
                </a:tc>
                <a:tc>
                  <a:txBody>
                    <a:bodyPr/>
                    <a:lstStyle/>
                    <a:p>
                      <a:pPr algn="ctr"/>
                      <a:r>
                        <a:rPr lang="en-US" sz="1400" dirty="0"/>
                        <a:t>Private</a:t>
                      </a:r>
                    </a:p>
                  </a:txBody>
                  <a:tcPr/>
                </a:tc>
                <a:tc>
                  <a:txBody>
                    <a:bodyPr/>
                    <a:lstStyle/>
                    <a:p>
                      <a:pPr algn="ctr"/>
                      <a:r>
                        <a:rPr lang="en-US" sz="1400" dirty="0"/>
                        <a:t>Private</a:t>
                      </a:r>
                    </a:p>
                  </a:txBody>
                  <a:tcPr/>
                </a:tc>
                <a:tc>
                  <a:txBody>
                    <a:bodyPr/>
                    <a:lstStyle/>
                    <a:p>
                      <a:pPr algn="ctr"/>
                      <a:r>
                        <a:rPr lang="en-US" sz="1400" dirty="0"/>
                        <a:t>Private</a:t>
                      </a:r>
                    </a:p>
                  </a:txBody>
                  <a:tcPr/>
                </a:tc>
                <a:tc>
                  <a:txBody>
                    <a:bodyPr/>
                    <a:lstStyle/>
                    <a:p>
                      <a:pPr algn="ctr"/>
                      <a:r>
                        <a:rPr lang="en-US" sz="1400" dirty="0"/>
                        <a:t>Private</a:t>
                      </a:r>
                    </a:p>
                  </a:txBody>
                  <a:tcPr/>
                </a:tc>
                <a:extLst>
                  <a:ext uri="{0D108BD9-81ED-4DB2-BD59-A6C34878D82A}">
                    <a16:rowId xmlns:a16="http://schemas.microsoft.com/office/drawing/2014/main" val="1470697452"/>
                  </a:ext>
                </a:extLst>
              </a:tr>
              <a:tr h="370840">
                <a:tc>
                  <a:txBody>
                    <a:bodyPr/>
                    <a:lstStyle/>
                    <a:p>
                      <a:r>
                        <a:rPr lang="en-US" sz="1100" dirty="0"/>
                        <a:t>Developer Portal</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1430430836"/>
                  </a:ext>
                </a:extLst>
              </a:tr>
              <a:tr h="370840">
                <a:tc>
                  <a:txBody>
                    <a:bodyPr/>
                    <a:lstStyle/>
                    <a:p>
                      <a:r>
                        <a:rPr lang="en-US" sz="1100" dirty="0"/>
                        <a:t>Azure AD Integration</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2879033126"/>
                  </a:ext>
                </a:extLst>
              </a:tr>
              <a:tr h="370840">
                <a:tc>
                  <a:txBody>
                    <a:bodyPr/>
                    <a:lstStyle/>
                    <a:p>
                      <a:r>
                        <a:rPr lang="en-US" sz="1100" dirty="0"/>
                        <a:t>Virtual Network</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3666419838"/>
                  </a:ext>
                </a:extLst>
              </a:tr>
              <a:tr h="370840">
                <a:tc>
                  <a:txBody>
                    <a:bodyPr/>
                    <a:lstStyle/>
                    <a:p>
                      <a:r>
                        <a:rPr lang="en-US" sz="1100" dirty="0"/>
                        <a:t>Multi-Region Deployment</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3866569057"/>
                  </a:ext>
                </a:extLst>
              </a:tr>
              <a:tr h="370840">
                <a:tc>
                  <a:txBody>
                    <a:bodyPr/>
                    <a:lstStyle/>
                    <a:p>
                      <a:r>
                        <a:rPr lang="en-US" sz="1100" dirty="0"/>
                        <a:t>Self-Hosted Gateway</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3829102395"/>
                  </a:ext>
                </a:extLst>
              </a:tr>
              <a:tr h="370840">
                <a:tc>
                  <a:txBody>
                    <a:bodyPr/>
                    <a:lstStyle/>
                    <a:p>
                      <a:r>
                        <a:rPr lang="en-US" sz="1100" dirty="0"/>
                        <a:t>Max Throughput</a:t>
                      </a:r>
                    </a:p>
                  </a:txBody>
                  <a:tcPr/>
                </a:tc>
                <a:tc>
                  <a:txBody>
                    <a:bodyPr/>
                    <a:lstStyle/>
                    <a:p>
                      <a:pPr algn="ctr"/>
                      <a:r>
                        <a:rPr lang="en-US" sz="1400" dirty="0"/>
                        <a:t>N/A</a:t>
                      </a:r>
                    </a:p>
                  </a:txBody>
                  <a:tcPr/>
                </a:tc>
                <a:tc>
                  <a:txBody>
                    <a:bodyPr/>
                    <a:lstStyle/>
                    <a:p>
                      <a:pPr algn="ctr"/>
                      <a:r>
                        <a:rPr lang="en-US" sz="1400" dirty="0"/>
                        <a:t>500</a:t>
                      </a:r>
                    </a:p>
                  </a:txBody>
                  <a:tcPr/>
                </a:tc>
                <a:tc>
                  <a:txBody>
                    <a:bodyPr/>
                    <a:lstStyle/>
                    <a:p>
                      <a:pPr algn="ctr"/>
                      <a:r>
                        <a:rPr lang="en-US" sz="1400" dirty="0"/>
                        <a:t>1,000 </a:t>
                      </a:r>
                    </a:p>
                  </a:txBody>
                  <a:tcPr/>
                </a:tc>
                <a:tc>
                  <a:txBody>
                    <a:bodyPr/>
                    <a:lstStyle/>
                    <a:p>
                      <a:pPr algn="ctr"/>
                      <a:r>
                        <a:rPr lang="en-US" sz="1400" dirty="0"/>
                        <a:t>2,500</a:t>
                      </a:r>
                    </a:p>
                  </a:txBody>
                  <a:tcPr/>
                </a:tc>
                <a:tc>
                  <a:txBody>
                    <a:bodyPr/>
                    <a:lstStyle/>
                    <a:p>
                      <a:pPr algn="ctr"/>
                      <a:r>
                        <a:rPr lang="en-US" sz="1400" dirty="0"/>
                        <a:t>4,000</a:t>
                      </a:r>
                    </a:p>
                  </a:txBody>
                  <a:tcPr/>
                </a:tc>
                <a:tc>
                  <a:txBody>
                    <a:bodyPr/>
                    <a:lstStyle/>
                    <a:p>
                      <a:pPr algn="ctr"/>
                      <a:r>
                        <a:rPr lang="en-US" sz="1400" dirty="0"/>
                        <a:t>4,000</a:t>
                      </a:r>
                    </a:p>
                  </a:txBody>
                  <a:tcPr/>
                </a:tc>
                <a:extLst>
                  <a:ext uri="{0D108BD9-81ED-4DB2-BD59-A6C34878D82A}">
                    <a16:rowId xmlns:a16="http://schemas.microsoft.com/office/drawing/2014/main" val="3852716533"/>
                  </a:ext>
                </a:extLst>
              </a:tr>
              <a:tr h="370840">
                <a:tc>
                  <a:txBody>
                    <a:bodyPr/>
                    <a:lstStyle/>
                    <a:p>
                      <a:r>
                        <a:rPr lang="en-US" sz="1100" dirty="0"/>
                        <a:t>Compute Isolation</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extLst>
                  <a:ext uri="{0D108BD9-81ED-4DB2-BD59-A6C34878D82A}">
                    <a16:rowId xmlns:a16="http://schemas.microsoft.com/office/drawing/2014/main" val="1681908067"/>
                  </a:ext>
                </a:extLst>
              </a:tr>
            </a:tbl>
          </a:graphicData>
        </a:graphic>
      </p:graphicFrame>
      <p:sp>
        <p:nvSpPr>
          <p:cNvPr id="6" name="TextBox 5">
            <a:extLst>
              <a:ext uri="{FF2B5EF4-FFF2-40B4-BE49-F238E27FC236}">
                <a16:creationId xmlns:a16="http://schemas.microsoft.com/office/drawing/2014/main" id="{E4BFA669-FFF1-4F3B-ACB5-5624ECFE66AC}"/>
              </a:ext>
            </a:extLst>
          </p:cNvPr>
          <p:cNvSpPr txBox="1"/>
          <p:nvPr/>
        </p:nvSpPr>
        <p:spPr>
          <a:xfrm>
            <a:off x="2696369" y="1462090"/>
            <a:ext cx="1348581" cy="338554"/>
          </a:xfrm>
          <a:prstGeom prst="rect">
            <a:avLst/>
          </a:prstGeom>
          <a:solidFill>
            <a:srgbClr val="4472C4"/>
          </a:solidFill>
        </p:spPr>
        <p:txBody>
          <a:bodyPr wrap="square">
            <a:spAutoFit/>
          </a:bodyPr>
          <a:lstStyle/>
          <a:p>
            <a:r>
              <a:rPr lang="en-US" sz="1600" b="1" dirty="0">
                <a:ln w="0">
                  <a:solidFill>
                    <a:schemeClr val="bg1"/>
                  </a:solidFill>
                </a:ln>
                <a:solidFill>
                  <a:srgbClr val="FF0000"/>
                </a:solidFill>
              </a:rPr>
              <a:t>Consumption</a:t>
            </a:r>
          </a:p>
        </p:txBody>
      </p:sp>
      <p:sp>
        <p:nvSpPr>
          <p:cNvPr id="8" name="TextBox 7">
            <a:extLst>
              <a:ext uri="{FF2B5EF4-FFF2-40B4-BE49-F238E27FC236}">
                <a16:creationId xmlns:a16="http://schemas.microsoft.com/office/drawing/2014/main" id="{9C436562-CEAF-4896-84BA-DCD5CA9D8F20}"/>
              </a:ext>
            </a:extLst>
          </p:cNvPr>
          <p:cNvSpPr txBox="1"/>
          <p:nvPr/>
        </p:nvSpPr>
        <p:spPr>
          <a:xfrm>
            <a:off x="2786458" y="2203380"/>
            <a:ext cx="1168401" cy="307777"/>
          </a:xfrm>
          <a:prstGeom prst="rect">
            <a:avLst/>
          </a:prstGeom>
          <a:solidFill>
            <a:srgbClr val="E9EBF5"/>
          </a:solidFill>
        </p:spPr>
        <p:txBody>
          <a:bodyPr wrap="square">
            <a:spAutoFit/>
          </a:bodyPr>
          <a:lstStyle/>
          <a:p>
            <a:pPr algn="ctr"/>
            <a:r>
              <a:rPr lang="en-US" sz="1400" dirty="0">
                <a:solidFill>
                  <a:srgbClr val="FF0000"/>
                </a:solidFill>
              </a:rPr>
              <a:t>External Only</a:t>
            </a:r>
          </a:p>
        </p:txBody>
      </p:sp>
      <p:sp>
        <p:nvSpPr>
          <p:cNvPr id="9" name="TextBox 8">
            <a:extLst>
              <a:ext uri="{FF2B5EF4-FFF2-40B4-BE49-F238E27FC236}">
                <a16:creationId xmlns:a16="http://schemas.microsoft.com/office/drawing/2014/main" id="{B7965844-C322-4013-A59D-746CC4527566}"/>
              </a:ext>
            </a:extLst>
          </p:cNvPr>
          <p:cNvSpPr txBox="1"/>
          <p:nvPr/>
        </p:nvSpPr>
        <p:spPr>
          <a:xfrm>
            <a:off x="2786457" y="3707339"/>
            <a:ext cx="1168401" cy="307777"/>
          </a:xfrm>
          <a:prstGeom prst="rect">
            <a:avLst/>
          </a:prstGeom>
          <a:solidFill>
            <a:srgbClr val="E9EBF5"/>
          </a:solidFill>
        </p:spPr>
        <p:txBody>
          <a:bodyPr wrap="square">
            <a:spAutoFit/>
          </a:bodyPr>
          <a:lstStyle/>
          <a:p>
            <a:pPr algn="ctr"/>
            <a:r>
              <a:rPr lang="en-US" sz="1400" dirty="0">
                <a:solidFill>
                  <a:srgbClr val="FF0000"/>
                </a:solidFill>
              </a:rPr>
              <a:t>No</a:t>
            </a:r>
          </a:p>
        </p:txBody>
      </p:sp>
      <p:sp>
        <p:nvSpPr>
          <p:cNvPr id="10" name="TextBox 9">
            <a:extLst>
              <a:ext uri="{FF2B5EF4-FFF2-40B4-BE49-F238E27FC236}">
                <a16:creationId xmlns:a16="http://schemas.microsoft.com/office/drawing/2014/main" id="{B02B996A-6570-453D-A9BB-E7C0B1A46B8B}"/>
              </a:ext>
            </a:extLst>
          </p:cNvPr>
          <p:cNvSpPr txBox="1"/>
          <p:nvPr/>
        </p:nvSpPr>
        <p:spPr>
          <a:xfrm>
            <a:off x="2786457" y="5555189"/>
            <a:ext cx="1168401" cy="307777"/>
          </a:xfrm>
          <a:prstGeom prst="rect">
            <a:avLst/>
          </a:prstGeom>
          <a:solidFill>
            <a:srgbClr val="CFD5EA"/>
          </a:solidFill>
        </p:spPr>
        <p:txBody>
          <a:bodyPr wrap="square">
            <a:spAutoFit/>
          </a:bodyPr>
          <a:lstStyle/>
          <a:p>
            <a:pPr algn="ctr"/>
            <a:r>
              <a:rPr lang="en-US" sz="1400" dirty="0">
                <a:solidFill>
                  <a:srgbClr val="FF0000"/>
                </a:solidFill>
              </a:rPr>
              <a:t>N/A</a:t>
            </a:r>
          </a:p>
        </p:txBody>
      </p:sp>
      <p:sp>
        <p:nvSpPr>
          <p:cNvPr id="11" name="TextBox 10">
            <a:extLst>
              <a:ext uri="{FF2B5EF4-FFF2-40B4-BE49-F238E27FC236}">
                <a16:creationId xmlns:a16="http://schemas.microsoft.com/office/drawing/2014/main" id="{312D5D35-E3BE-448E-95C8-267D4A41E31D}"/>
              </a:ext>
            </a:extLst>
          </p:cNvPr>
          <p:cNvSpPr txBox="1"/>
          <p:nvPr/>
        </p:nvSpPr>
        <p:spPr>
          <a:xfrm>
            <a:off x="4044950" y="1462090"/>
            <a:ext cx="1348581" cy="338554"/>
          </a:xfrm>
          <a:prstGeom prst="rect">
            <a:avLst/>
          </a:prstGeom>
          <a:solidFill>
            <a:srgbClr val="4472C4"/>
          </a:solidFill>
        </p:spPr>
        <p:txBody>
          <a:bodyPr wrap="square">
            <a:spAutoFit/>
          </a:bodyPr>
          <a:lstStyle/>
          <a:p>
            <a:pPr algn="ctr"/>
            <a:r>
              <a:rPr lang="en-US" sz="1600" b="1" dirty="0">
                <a:ln w="0">
                  <a:solidFill>
                    <a:schemeClr val="bg1"/>
                  </a:solidFill>
                </a:ln>
                <a:solidFill>
                  <a:srgbClr val="FF0000"/>
                </a:solidFill>
              </a:rPr>
              <a:t>Developer</a:t>
            </a:r>
          </a:p>
        </p:txBody>
      </p:sp>
      <p:sp>
        <p:nvSpPr>
          <p:cNvPr id="12" name="TextBox 11">
            <a:extLst>
              <a:ext uri="{FF2B5EF4-FFF2-40B4-BE49-F238E27FC236}">
                <a16:creationId xmlns:a16="http://schemas.microsoft.com/office/drawing/2014/main" id="{B3134C50-7223-40EC-A508-5888055C0240}"/>
              </a:ext>
            </a:extLst>
          </p:cNvPr>
          <p:cNvSpPr txBox="1"/>
          <p:nvPr/>
        </p:nvSpPr>
        <p:spPr>
          <a:xfrm>
            <a:off x="4135039" y="2958039"/>
            <a:ext cx="1168401" cy="307777"/>
          </a:xfrm>
          <a:prstGeom prst="rect">
            <a:avLst/>
          </a:prstGeom>
          <a:solidFill>
            <a:srgbClr val="E9EBF5"/>
          </a:solidFill>
        </p:spPr>
        <p:txBody>
          <a:bodyPr wrap="square">
            <a:spAutoFit/>
          </a:bodyPr>
          <a:lstStyle/>
          <a:p>
            <a:pPr algn="ctr"/>
            <a:r>
              <a:rPr lang="en-US" sz="1400" dirty="0">
                <a:solidFill>
                  <a:srgbClr val="FF0000"/>
                </a:solidFill>
              </a:rPr>
              <a:t>No</a:t>
            </a:r>
          </a:p>
        </p:txBody>
      </p:sp>
      <p:sp>
        <p:nvSpPr>
          <p:cNvPr id="13" name="TextBox 12">
            <a:extLst>
              <a:ext uri="{FF2B5EF4-FFF2-40B4-BE49-F238E27FC236}">
                <a16:creationId xmlns:a16="http://schemas.microsoft.com/office/drawing/2014/main" id="{F405CE14-A127-433A-AADB-5B248EA8162C}"/>
              </a:ext>
            </a:extLst>
          </p:cNvPr>
          <p:cNvSpPr txBox="1"/>
          <p:nvPr/>
        </p:nvSpPr>
        <p:spPr>
          <a:xfrm>
            <a:off x="4135039" y="3673410"/>
            <a:ext cx="1168401" cy="307777"/>
          </a:xfrm>
          <a:prstGeom prst="rect">
            <a:avLst/>
          </a:prstGeom>
          <a:solidFill>
            <a:srgbClr val="E9EBF5"/>
          </a:solidFill>
        </p:spPr>
        <p:txBody>
          <a:bodyPr wrap="square">
            <a:spAutoFit/>
          </a:bodyPr>
          <a:lstStyle/>
          <a:p>
            <a:pPr algn="ctr"/>
            <a:r>
              <a:rPr lang="en-US" sz="1400" dirty="0">
                <a:solidFill>
                  <a:srgbClr val="FF0000"/>
                </a:solidFill>
              </a:rPr>
              <a:t>Yes</a:t>
            </a:r>
          </a:p>
        </p:txBody>
      </p:sp>
      <p:sp>
        <p:nvSpPr>
          <p:cNvPr id="14" name="TextBox 13">
            <a:extLst>
              <a:ext uri="{FF2B5EF4-FFF2-40B4-BE49-F238E27FC236}">
                <a16:creationId xmlns:a16="http://schemas.microsoft.com/office/drawing/2014/main" id="{B1617250-A6F3-4494-B2EF-C429E3B1043C}"/>
              </a:ext>
            </a:extLst>
          </p:cNvPr>
          <p:cNvSpPr txBox="1"/>
          <p:nvPr/>
        </p:nvSpPr>
        <p:spPr>
          <a:xfrm>
            <a:off x="4135039" y="4081004"/>
            <a:ext cx="1168401" cy="307777"/>
          </a:xfrm>
          <a:prstGeom prst="rect">
            <a:avLst/>
          </a:prstGeom>
          <a:solidFill>
            <a:srgbClr val="CFD5EA"/>
          </a:solidFill>
        </p:spPr>
        <p:txBody>
          <a:bodyPr wrap="square">
            <a:spAutoFit/>
          </a:bodyPr>
          <a:lstStyle/>
          <a:p>
            <a:pPr algn="ctr"/>
            <a:r>
              <a:rPr lang="en-US" sz="1400" dirty="0">
                <a:solidFill>
                  <a:srgbClr val="FF0000"/>
                </a:solidFill>
              </a:rPr>
              <a:t>Yes</a:t>
            </a:r>
          </a:p>
        </p:txBody>
      </p:sp>
      <p:sp>
        <p:nvSpPr>
          <p:cNvPr id="15" name="TextBox 14">
            <a:extLst>
              <a:ext uri="{FF2B5EF4-FFF2-40B4-BE49-F238E27FC236}">
                <a16:creationId xmlns:a16="http://schemas.microsoft.com/office/drawing/2014/main" id="{0C6A3034-8999-48AC-9385-703809AAB30C}"/>
              </a:ext>
            </a:extLst>
          </p:cNvPr>
          <p:cNvSpPr txBox="1"/>
          <p:nvPr/>
        </p:nvSpPr>
        <p:spPr>
          <a:xfrm>
            <a:off x="4135039" y="4460975"/>
            <a:ext cx="1168401" cy="307777"/>
          </a:xfrm>
          <a:prstGeom prst="rect">
            <a:avLst/>
          </a:prstGeom>
          <a:solidFill>
            <a:srgbClr val="E9EBF5"/>
          </a:solidFill>
        </p:spPr>
        <p:txBody>
          <a:bodyPr wrap="square">
            <a:spAutoFit/>
          </a:bodyPr>
          <a:lstStyle/>
          <a:p>
            <a:pPr algn="ctr"/>
            <a:r>
              <a:rPr lang="en-US" sz="1400" dirty="0">
                <a:solidFill>
                  <a:srgbClr val="FF0000"/>
                </a:solidFill>
              </a:rPr>
              <a:t>Yes</a:t>
            </a:r>
          </a:p>
        </p:txBody>
      </p:sp>
      <p:sp>
        <p:nvSpPr>
          <p:cNvPr id="16" name="TextBox 15">
            <a:extLst>
              <a:ext uri="{FF2B5EF4-FFF2-40B4-BE49-F238E27FC236}">
                <a16:creationId xmlns:a16="http://schemas.microsoft.com/office/drawing/2014/main" id="{22DEC490-B5B0-459F-85EA-3CBEEF04DABB}"/>
              </a:ext>
            </a:extLst>
          </p:cNvPr>
          <p:cNvSpPr txBox="1"/>
          <p:nvPr/>
        </p:nvSpPr>
        <p:spPr>
          <a:xfrm>
            <a:off x="4135039" y="5186278"/>
            <a:ext cx="1168401" cy="307777"/>
          </a:xfrm>
          <a:prstGeom prst="rect">
            <a:avLst/>
          </a:prstGeom>
          <a:solidFill>
            <a:srgbClr val="E9EBF5"/>
          </a:solidFill>
        </p:spPr>
        <p:txBody>
          <a:bodyPr wrap="square">
            <a:spAutoFit/>
          </a:bodyPr>
          <a:lstStyle/>
          <a:p>
            <a:pPr algn="ctr"/>
            <a:r>
              <a:rPr lang="en-US" sz="1400" dirty="0">
                <a:solidFill>
                  <a:srgbClr val="FF0000"/>
                </a:solidFill>
              </a:rPr>
              <a:t>Yes</a:t>
            </a:r>
          </a:p>
        </p:txBody>
      </p:sp>
      <p:sp>
        <p:nvSpPr>
          <p:cNvPr id="17" name="TextBox 16">
            <a:extLst>
              <a:ext uri="{FF2B5EF4-FFF2-40B4-BE49-F238E27FC236}">
                <a16:creationId xmlns:a16="http://schemas.microsoft.com/office/drawing/2014/main" id="{EE2BCB53-59A9-4EEA-A7D9-6FF79FEDC3EB}"/>
              </a:ext>
            </a:extLst>
          </p:cNvPr>
          <p:cNvSpPr txBox="1"/>
          <p:nvPr/>
        </p:nvSpPr>
        <p:spPr>
          <a:xfrm>
            <a:off x="2786456" y="2561629"/>
            <a:ext cx="1168401" cy="307777"/>
          </a:xfrm>
          <a:prstGeom prst="rect">
            <a:avLst/>
          </a:prstGeom>
          <a:solidFill>
            <a:srgbClr val="CFD5EA"/>
          </a:solidFill>
        </p:spPr>
        <p:txBody>
          <a:bodyPr wrap="square">
            <a:spAutoFit/>
          </a:bodyPr>
          <a:lstStyle/>
          <a:p>
            <a:pPr algn="ctr"/>
            <a:r>
              <a:rPr lang="en-US" sz="1400" dirty="0">
                <a:solidFill>
                  <a:srgbClr val="FF0000"/>
                </a:solidFill>
              </a:rPr>
              <a:t>N/A</a:t>
            </a:r>
          </a:p>
        </p:txBody>
      </p:sp>
    </p:spTree>
    <p:extLst>
      <p:ext uri="{BB962C8B-B14F-4D97-AF65-F5344CB8AC3E}">
        <p14:creationId xmlns:p14="http://schemas.microsoft.com/office/powerpoint/2010/main" val="251622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P spid="10" grpId="0" animBg="1"/>
      <p:bldP spid="10" grpId="1" animBg="1"/>
      <p:bldP spid="11" grpId="0" animBg="1"/>
      <p:bldP spid="12" grpId="0" animBg="1"/>
      <p:bldP spid="13" grpId="0" animBg="1"/>
      <p:bldP spid="14" grpId="0" animBg="1"/>
      <p:bldP spid="15" grpId="0" animBg="1"/>
      <p:bldP spid="16" grpId="0" animBg="1"/>
      <p:bldP spid="17" grpId="0" animBg="1"/>
      <p:bldP spid="17"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79AFF-AAE2-4C5C-BC5A-16ED0363C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641350"/>
            <a:ext cx="9906000" cy="5575300"/>
          </a:xfrm>
          <a:prstGeom prst="rect">
            <a:avLst/>
          </a:prstGeom>
        </p:spPr>
      </p:pic>
      <p:sp>
        <p:nvSpPr>
          <p:cNvPr id="4" name="TextBox 3">
            <a:extLst>
              <a:ext uri="{FF2B5EF4-FFF2-40B4-BE49-F238E27FC236}">
                <a16:creationId xmlns:a16="http://schemas.microsoft.com/office/drawing/2014/main" id="{6A5C3627-525C-4080-9BB9-BC0D1487F500}"/>
              </a:ext>
            </a:extLst>
          </p:cNvPr>
          <p:cNvSpPr txBox="1"/>
          <p:nvPr/>
        </p:nvSpPr>
        <p:spPr>
          <a:xfrm>
            <a:off x="1143000" y="5354876"/>
            <a:ext cx="9906000" cy="861774"/>
          </a:xfrm>
          <a:prstGeom prst="rect">
            <a:avLst/>
          </a:prstGeom>
          <a:noFill/>
        </p:spPr>
        <p:txBody>
          <a:bodyPr wrap="square" rtlCol="0">
            <a:spAutoFit/>
          </a:bodyPr>
          <a:lstStyle/>
          <a:p>
            <a:pPr algn="ctr"/>
            <a:r>
              <a:rPr lang="en-US" sz="5000" dirty="0">
                <a:solidFill>
                  <a:schemeClr val="bg1"/>
                </a:solidFill>
                <a:latin typeface="Kamerik205 8" panose="020B0803030600020004" pitchFamily="34" charset="0"/>
              </a:rPr>
              <a:t>‘Tis hatched, and shall be so.</a:t>
            </a:r>
          </a:p>
        </p:txBody>
      </p:sp>
    </p:spTree>
    <p:extLst>
      <p:ext uri="{BB962C8B-B14F-4D97-AF65-F5344CB8AC3E}">
        <p14:creationId xmlns:p14="http://schemas.microsoft.com/office/powerpoint/2010/main" val="12372483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823E-4058-442E-BE7D-7CD47A6B111B}"/>
              </a:ext>
            </a:extLst>
          </p:cNvPr>
          <p:cNvSpPr>
            <a:spLocks noGrp="1"/>
          </p:cNvSpPr>
          <p:nvPr>
            <p:ph type="title"/>
          </p:nvPr>
        </p:nvSpPr>
        <p:spPr/>
        <p:txBody>
          <a:bodyPr/>
          <a:lstStyle/>
          <a:p>
            <a:r>
              <a:rPr lang="en-US" dirty="0"/>
              <a:t>API Management Demonstration</a:t>
            </a:r>
          </a:p>
        </p:txBody>
      </p:sp>
      <p:sp>
        <p:nvSpPr>
          <p:cNvPr id="3" name="Text Placeholder 2">
            <a:extLst>
              <a:ext uri="{FF2B5EF4-FFF2-40B4-BE49-F238E27FC236}">
                <a16:creationId xmlns:a16="http://schemas.microsoft.com/office/drawing/2014/main" id="{2DCA4545-952C-428A-BE9D-63AD3D498E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2237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12C570-05E3-4F61-82EC-9BDE0E49E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330" y="56535"/>
            <a:ext cx="7055340" cy="6051961"/>
          </a:xfrm>
          <a:prstGeom prst="rect">
            <a:avLst/>
          </a:prstGeom>
        </p:spPr>
      </p:pic>
    </p:spTree>
    <p:extLst>
      <p:ext uri="{BB962C8B-B14F-4D97-AF65-F5344CB8AC3E}">
        <p14:creationId xmlns:p14="http://schemas.microsoft.com/office/powerpoint/2010/main" val="306947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8498A8-2568-44E8-8970-C4AB321EF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 y="171450"/>
            <a:ext cx="4184156" cy="5897880"/>
          </a:xfrm>
          <a:prstGeom prst="rect">
            <a:avLst/>
          </a:prstGeom>
        </p:spPr>
      </p:pic>
      <p:sp>
        <p:nvSpPr>
          <p:cNvPr id="4" name="TextBox 3">
            <a:extLst>
              <a:ext uri="{FF2B5EF4-FFF2-40B4-BE49-F238E27FC236}">
                <a16:creationId xmlns:a16="http://schemas.microsoft.com/office/drawing/2014/main" id="{CE01E3A1-4AD0-47A3-B8DB-62510275B735}"/>
              </a:ext>
            </a:extLst>
          </p:cNvPr>
          <p:cNvSpPr txBox="1"/>
          <p:nvPr/>
        </p:nvSpPr>
        <p:spPr>
          <a:xfrm>
            <a:off x="4904338" y="1839072"/>
            <a:ext cx="6886055" cy="2554545"/>
          </a:xfrm>
          <a:prstGeom prst="rect">
            <a:avLst/>
          </a:prstGeom>
          <a:noFill/>
        </p:spPr>
        <p:txBody>
          <a:bodyPr wrap="square" rtlCol="0">
            <a:spAutoFit/>
          </a:bodyPr>
          <a:lstStyle/>
          <a:p>
            <a:r>
              <a:rPr lang="en-US" sz="4000" dirty="0">
                <a:solidFill>
                  <a:schemeClr val="bg1"/>
                </a:solidFill>
                <a:latin typeface="Kamerik205 8" panose="020B0803030600020004" pitchFamily="34" charset="0"/>
              </a:rPr>
              <a:t>No profit grows where is no pleasure </a:t>
            </a:r>
            <a:r>
              <a:rPr lang="en-US" sz="4000" dirty="0" err="1">
                <a:solidFill>
                  <a:schemeClr val="bg1"/>
                </a:solidFill>
                <a:latin typeface="Kamerik205 8" panose="020B0803030600020004" pitchFamily="34" charset="0"/>
              </a:rPr>
              <a:t>ta'en</a:t>
            </a:r>
            <a:r>
              <a:rPr lang="en-US" sz="4000" dirty="0">
                <a:solidFill>
                  <a:schemeClr val="bg1"/>
                </a:solidFill>
                <a:latin typeface="Kamerik205 8" panose="020B0803030600020004" pitchFamily="34" charset="0"/>
              </a:rPr>
              <a:t>. In brief, sir, study what you most affect</a:t>
            </a:r>
          </a:p>
        </p:txBody>
      </p:sp>
    </p:spTree>
    <p:extLst>
      <p:ext uri="{BB962C8B-B14F-4D97-AF65-F5344CB8AC3E}">
        <p14:creationId xmlns:p14="http://schemas.microsoft.com/office/powerpoint/2010/main" val="22092548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12C570-05E3-4F61-82EC-9BDE0E49E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330" y="56535"/>
            <a:ext cx="7055340" cy="6051961"/>
          </a:xfrm>
          <a:prstGeom prst="rect">
            <a:avLst/>
          </a:prstGeom>
        </p:spPr>
      </p:pic>
      <p:pic>
        <p:nvPicPr>
          <p:cNvPr id="3" name="Picture 2">
            <a:extLst>
              <a:ext uri="{FF2B5EF4-FFF2-40B4-BE49-F238E27FC236}">
                <a16:creationId xmlns:a16="http://schemas.microsoft.com/office/drawing/2014/main" id="{92B33DD1-5865-4FD6-BB03-824FB0F66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3897082398"/>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96296E-6 L -0.425 -0.34028 " pathEditMode="relative" rAng="0" ptsTypes="AA">
                                      <p:cBhvr>
                                        <p:cTn id="6" dur="2000" fill="hold"/>
                                        <p:tgtEl>
                                          <p:spTgt spid="7"/>
                                        </p:tgtEl>
                                        <p:attrNameLst>
                                          <p:attrName>ppt_x</p:attrName>
                                          <p:attrName>ppt_y</p:attrName>
                                        </p:attrNameLst>
                                      </p:cBhvr>
                                      <p:rCtr x="-21250" y="-17014"/>
                                    </p:animMotion>
                                  </p:childTnLst>
                                </p:cTn>
                              </p:par>
                              <p:par>
                                <p:cTn id="7" presetID="10" presetClass="entr" presetSubtype="0" fill="hold" nodeType="withEffect">
                                  <p:stCondLst>
                                    <p:cond delay="125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 presetClass="exit" presetSubtype="0" fill="hold" nodeType="withEffect">
                                  <p:stCondLst>
                                    <p:cond delay="1500"/>
                                  </p:stCondLst>
                                  <p:childTnLst>
                                    <p:set>
                                      <p:cBhvr>
                                        <p:cTn id="11"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3223754" y="4149209"/>
            <a:ext cx="7757654"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cxnSpLocks/>
            <a:stCxn id="18" idx="2"/>
            <a:endCxn id="21" idx="0"/>
          </p:cNvCxnSpPr>
          <p:nvPr/>
        </p:nvCxnSpPr>
        <p:spPr>
          <a:xfrm>
            <a:off x="6094775" y="3726423"/>
            <a:ext cx="1007806"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cxnSpLocks/>
            <a:stCxn id="17" idx="2"/>
            <a:endCxn id="21" idx="0"/>
          </p:cNvCxnSpPr>
          <p:nvPr/>
        </p:nvCxnSpPr>
        <p:spPr>
          <a:xfrm>
            <a:off x="4079160" y="3726424"/>
            <a:ext cx="302342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cxnSpLocks/>
            <a:stCxn id="19" idx="2"/>
            <a:endCxn id="21" idx="0"/>
          </p:cNvCxnSpPr>
          <p:nvPr/>
        </p:nvCxnSpPr>
        <p:spPr>
          <a:xfrm flipH="1">
            <a:off x="7102581" y="3726423"/>
            <a:ext cx="1007807"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cxnSpLocks/>
            <a:stCxn id="20" idx="2"/>
            <a:endCxn id="21" idx="0"/>
          </p:cNvCxnSpPr>
          <p:nvPr/>
        </p:nvCxnSpPr>
        <p:spPr>
          <a:xfrm flipH="1">
            <a:off x="7102581" y="3726422"/>
            <a:ext cx="302342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cxnSpLocks/>
            <a:stCxn id="21" idx="2"/>
            <a:endCxn id="35" idx="0"/>
          </p:cNvCxnSpPr>
          <p:nvPr/>
        </p:nvCxnSpPr>
        <p:spPr>
          <a:xfrm flipH="1">
            <a:off x="4079160" y="4945622"/>
            <a:ext cx="3023421" cy="4227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cxnSpLocks/>
            <a:stCxn id="21" idx="2"/>
            <a:endCxn id="29" idx="0"/>
          </p:cNvCxnSpPr>
          <p:nvPr/>
        </p:nvCxnSpPr>
        <p:spPr>
          <a:xfrm flipH="1">
            <a:off x="6094773" y="4945622"/>
            <a:ext cx="1007808"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cxnSpLocks/>
            <a:stCxn id="21" idx="2"/>
            <a:endCxn id="37" idx="0"/>
          </p:cNvCxnSpPr>
          <p:nvPr/>
        </p:nvCxnSpPr>
        <p:spPr>
          <a:xfrm>
            <a:off x="7102581" y="4945622"/>
            <a:ext cx="1007807" cy="4227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cxnSpLocks/>
            <a:stCxn id="21" idx="2"/>
            <a:endCxn id="38" idx="0"/>
          </p:cNvCxnSpPr>
          <p:nvPr/>
        </p:nvCxnSpPr>
        <p:spPr>
          <a:xfrm>
            <a:off x="7102581" y="4945622"/>
            <a:ext cx="3023420"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0A50AC6-F755-4625-BA95-30618AB800FD}"/>
              </a:ext>
            </a:extLst>
          </p:cNvPr>
          <p:cNvSpPr/>
          <p:nvPr/>
        </p:nvSpPr>
        <p:spPr>
          <a:xfrm>
            <a:off x="3223753" y="81607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6" name="Cylinder 45">
            <a:extLst>
              <a:ext uri="{FF2B5EF4-FFF2-40B4-BE49-F238E27FC236}">
                <a16:creationId xmlns:a16="http://schemas.microsoft.com/office/drawing/2014/main" id="{9E586450-6EC7-4D5D-B584-7E99948D9F9A}"/>
              </a:ext>
            </a:extLst>
          </p:cNvPr>
          <p:cNvSpPr/>
          <p:nvPr/>
        </p:nvSpPr>
        <p:spPr>
          <a:xfrm>
            <a:off x="3597578" y="2050025"/>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3" name="Straight Connector 2">
            <a:extLst>
              <a:ext uri="{FF2B5EF4-FFF2-40B4-BE49-F238E27FC236}">
                <a16:creationId xmlns:a16="http://schemas.microsoft.com/office/drawing/2014/main" id="{4D53DC06-9B4B-42BA-8CDE-FEA40C9D09B8}"/>
              </a:ext>
            </a:extLst>
          </p:cNvPr>
          <p:cNvCxnSpPr>
            <a:stCxn id="43" idx="2"/>
            <a:endCxn id="46" idx="1"/>
          </p:cNvCxnSpPr>
          <p:nvPr/>
        </p:nvCxnSpPr>
        <p:spPr>
          <a:xfrm>
            <a:off x="4079160" y="1612487"/>
            <a:ext cx="199" cy="4375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91E7C8-01AC-4BB7-833D-263D95E574DD}"/>
              </a:ext>
            </a:extLst>
          </p:cNvPr>
          <p:cNvCxnSpPr>
            <a:stCxn id="46" idx="3"/>
            <a:endCxn id="17" idx="0"/>
          </p:cNvCxnSpPr>
          <p:nvPr/>
        </p:nvCxnSpPr>
        <p:spPr>
          <a:xfrm flipH="1">
            <a:off x="4079160" y="2521973"/>
            <a:ext cx="199" cy="4080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0118754-B47B-4F83-86AD-8D691C628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381205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500"/>
                                        <p:tgtEl>
                                          <p:spTgt spid="7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fade">
                                      <p:cBhvr>
                                        <p:cTn id="40" dur="500"/>
                                        <p:tgtEl>
                                          <p:spTgt spid="8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500"/>
                                        <p:tgtEl>
                                          <p:spTgt spid="81"/>
                                        </p:tgtEl>
                                      </p:cBhvr>
                                    </p:animEffect>
                                  </p:childTnLst>
                                </p:cTn>
                              </p:par>
                              <p:par>
                                <p:cTn id="64" presetID="10" presetClass="entr" presetSubtype="0" fill="hold" nodeType="with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fade">
                                      <p:cBhvr>
                                        <p:cTn id="66" dur="500"/>
                                        <p:tgtEl>
                                          <p:spTgt spid="85"/>
                                        </p:tgtEl>
                                      </p:cBhvr>
                                    </p:animEffect>
                                  </p:childTnLst>
                                </p:cTn>
                              </p:par>
                              <p:par>
                                <p:cTn id="67" presetID="10" presetClass="entr" presetSubtype="0" fill="hold" nodeType="with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fade">
                                      <p:cBhvr>
                                        <p:cTn id="69" dur="500"/>
                                        <p:tgtEl>
                                          <p:spTgt spid="8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109"/>
                                        </p:tgtEl>
                                        <p:attrNameLst>
                                          <p:attrName>style.visibility</p:attrName>
                                        </p:attrNameLst>
                                      </p:cBhvr>
                                      <p:to>
                                        <p:strVal val="visible"/>
                                      </p:to>
                                    </p:set>
                                    <p:animEffect transition="in" filter="wipe(up)">
                                      <p:cBhvr>
                                        <p:cTn id="93" dur="500"/>
                                        <p:tgtEl>
                                          <p:spTgt spid="109"/>
                                        </p:tgtEl>
                                      </p:cBhvr>
                                    </p:animEffect>
                                  </p:childTnLst>
                                </p:cTn>
                              </p:par>
                              <p:par>
                                <p:cTn id="94" presetID="22" presetClass="entr" presetSubtype="1" fill="hold" nodeType="withEffect">
                                  <p:stCondLst>
                                    <p:cond delay="0"/>
                                  </p:stCondLst>
                                  <p:childTnLst>
                                    <p:set>
                                      <p:cBhvr>
                                        <p:cTn id="95" dur="1" fill="hold">
                                          <p:stCondLst>
                                            <p:cond delay="0"/>
                                          </p:stCondLst>
                                        </p:cTn>
                                        <p:tgtEl>
                                          <p:spTgt spid="107"/>
                                        </p:tgtEl>
                                        <p:attrNameLst>
                                          <p:attrName>style.visibility</p:attrName>
                                        </p:attrNameLst>
                                      </p:cBhvr>
                                      <p:to>
                                        <p:strVal val="visible"/>
                                      </p:to>
                                    </p:set>
                                    <p:animEffect transition="in" filter="wipe(up)">
                                      <p:cBhvr>
                                        <p:cTn id="96" dur="500"/>
                                        <p:tgtEl>
                                          <p:spTgt spid="107"/>
                                        </p:tgtEl>
                                      </p:cBhvr>
                                    </p:animEffect>
                                  </p:childTnLst>
                                </p:cTn>
                              </p:par>
                              <p:par>
                                <p:cTn id="97" presetID="22" presetClass="entr" presetSubtype="1" fill="hold" nodeType="withEffect">
                                  <p:stCondLst>
                                    <p:cond delay="0"/>
                                  </p:stCondLst>
                                  <p:childTnLst>
                                    <p:set>
                                      <p:cBhvr>
                                        <p:cTn id="98" dur="1" fill="hold">
                                          <p:stCondLst>
                                            <p:cond delay="0"/>
                                          </p:stCondLst>
                                        </p:cTn>
                                        <p:tgtEl>
                                          <p:spTgt spid="105"/>
                                        </p:tgtEl>
                                        <p:attrNameLst>
                                          <p:attrName>style.visibility</p:attrName>
                                        </p:attrNameLst>
                                      </p:cBhvr>
                                      <p:to>
                                        <p:strVal val="visible"/>
                                      </p:to>
                                    </p:set>
                                    <p:animEffect transition="in" filter="wipe(up)">
                                      <p:cBhvr>
                                        <p:cTn id="99" dur="500"/>
                                        <p:tgtEl>
                                          <p:spTgt spid="105"/>
                                        </p:tgtEl>
                                      </p:cBhvr>
                                    </p:animEffect>
                                  </p:childTnLst>
                                </p:cTn>
                              </p:par>
                              <p:par>
                                <p:cTn id="100" presetID="22" presetClass="entr" presetSubtype="1" fill="hold" nodeType="withEffect">
                                  <p:stCondLst>
                                    <p:cond delay="0"/>
                                  </p:stCondLst>
                                  <p:childTnLst>
                                    <p:set>
                                      <p:cBhvr>
                                        <p:cTn id="101" dur="1" fill="hold">
                                          <p:stCondLst>
                                            <p:cond delay="0"/>
                                          </p:stCondLst>
                                        </p:cTn>
                                        <p:tgtEl>
                                          <p:spTgt spid="103"/>
                                        </p:tgtEl>
                                        <p:attrNameLst>
                                          <p:attrName>style.visibility</p:attrName>
                                        </p:attrNameLst>
                                      </p:cBhvr>
                                      <p:to>
                                        <p:strVal val="visible"/>
                                      </p:to>
                                    </p:set>
                                    <p:animEffect transition="in" filter="wipe(up)">
                                      <p:cBhvr>
                                        <p:cTn id="102" dur="500"/>
                                        <p:tgtEl>
                                          <p:spTgt spid="103"/>
                                        </p:tgtEl>
                                      </p:cBhvr>
                                    </p:animEffect>
                                  </p:childTnLst>
                                </p:cTn>
                              </p:par>
                              <p:par>
                                <p:cTn id="103" presetID="22" presetClass="entr" presetSubtype="4" fill="hold" nodeType="withEffect">
                                  <p:stCondLst>
                                    <p:cond delay="0"/>
                                  </p:stCondLst>
                                  <p:childTnLst>
                                    <p:set>
                                      <p:cBhvr>
                                        <p:cTn id="104" dur="1" fill="hold">
                                          <p:stCondLst>
                                            <p:cond delay="0"/>
                                          </p:stCondLst>
                                        </p:cTn>
                                        <p:tgtEl>
                                          <p:spTgt spid="99"/>
                                        </p:tgtEl>
                                        <p:attrNameLst>
                                          <p:attrName>style.visibility</p:attrName>
                                        </p:attrNameLst>
                                      </p:cBhvr>
                                      <p:to>
                                        <p:strVal val="visible"/>
                                      </p:to>
                                    </p:set>
                                    <p:animEffect transition="in" filter="wipe(down)">
                                      <p:cBhvr>
                                        <p:cTn id="105" dur="500"/>
                                        <p:tgtEl>
                                          <p:spTgt spid="99"/>
                                        </p:tgtEl>
                                      </p:cBhvr>
                                    </p:animEffect>
                                  </p:childTnLst>
                                </p:cTn>
                              </p:par>
                              <p:par>
                                <p:cTn id="106" presetID="22" presetClass="entr" presetSubtype="4" fill="hold" nodeType="withEffect">
                                  <p:stCondLst>
                                    <p:cond delay="0"/>
                                  </p:stCondLst>
                                  <p:childTnLst>
                                    <p:set>
                                      <p:cBhvr>
                                        <p:cTn id="107" dur="1" fill="hold">
                                          <p:stCondLst>
                                            <p:cond delay="0"/>
                                          </p:stCondLst>
                                        </p:cTn>
                                        <p:tgtEl>
                                          <p:spTgt spid="97"/>
                                        </p:tgtEl>
                                        <p:attrNameLst>
                                          <p:attrName>style.visibility</p:attrName>
                                        </p:attrNameLst>
                                      </p:cBhvr>
                                      <p:to>
                                        <p:strVal val="visible"/>
                                      </p:to>
                                    </p:set>
                                    <p:animEffect transition="in" filter="wipe(down)">
                                      <p:cBhvr>
                                        <p:cTn id="108" dur="500"/>
                                        <p:tgtEl>
                                          <p:spTgt spid="97"/>
                                        </p:tgtEl>
                                      </p:cBhvr>
                                    </p:animEffect>
                                  </p:childTnLst>
                                </p:cTn>
                              </p:par>
                              <p:par>
                                <p:cTn id="109" presetID="22" presetClass="entr" presetSubtype="4" fill="hold" nodeType="withEffect">
                                  <p:stCondLst>
                                    <p:cond delay="0"/>
                                  </p:stCondLst>
                                  <p:childTnLst>
                                    <p:set>
                                      <p:cBhvr>
                                        <p:cTn id="110" dur="1" fill="hold">
                                          <p:stCondLst>
                                            <p:cond delay="0"/>
                                          </p:stCondLst>
                                        </p:cTn>
                                        <p:tgtEl>
                                          <p:spTgt spid="91"/>
                                        </p:tgtEl>
                                        <p:attrNameLst>
                                          <p:attrName>style.visibility</p:attrName>
                                        </p:attrNameLst>
                                      </p:cBhvr>
                                      <p:to>
                                        <p:strVal val="visible"/>
                                      </p:to>
                                    </p:set>
                                    <p:animEffect transition="in" filter="wipe(down)">
                                      <p:cBhvr>
                                        <p:cTn id="111" dur="500"/>
                                        <p:tgtEl>
                                          <p:spTgt spid="91"/>
                                        </p:tgtEl>
                                      </p:cBhvr>
                                    </p:animEffect>
                                  </p:childTnLst>
                                </p:cTn>
                              </p:par>
                              <p:par>
                                <p:cTn id="112" presetID="22" presetClass="entr" presetSubtype="4" fill="hold" nodeType="withEffect">
                                  <p:stCondLst>
                                    <p:cond delay="0"/>
                                  </p:stCondLst>
                                  <p:childTnLst>
                                    <p:set>
                                      <p:cBhvr>
                                        <p:cTn id="113" dur="1" fill="hold">
                                          <p:stCondLst>
                                            <p:cond delay="0"/>
                                          </p:stCondLst>
                                        </p:cTn>
                                        <p:tgtEl>
                                          <p:spTgt spid="93"/>
                                        </p:tgtEl>
                                        <p:attrNameLst>
                                          <p:attrName>style.visibility</p:attrName>
                                        </p:attrNameLst>
                                      </p:cBhvr>
                                      <p:to>
                                        <p:strVal val="visible"/>
                                      </p:to>
                                    </p:set>
                                    <p:animEffect transition="in" filter="wipe(down)">
                                      <p:cBhvr>
                                        <p:cTn id="11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7" grpId="0" animBg="1"/>
      <p:bldP spid="18" grpId="0" animBg="1"/>
      <p:bldP spid="19" grpId="0" animBg="1"/>
      <p:bldP spid="20" grpId="0" animBg="1"/>
      <p:bldP spid="21" grpId="0" animBg="1"/>
      <p:bldP spid="29" grpId="0" animBg="1"/>
      <p:bldP spid="35" grpId="0" animBg="1"/>
      <p:bldP spid="37" grpId="0" animBg="1"/>
      <p:bldP spid="38" grpId="0" animBg="1"/>
      <p:bldP spid="43" grpId="1" animBg="1"/>
      <p:bldP spid="46" grpId="1"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3223753" y="4174609"/>
            <a:ext cx="7757654"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cxnSpLocks/>
            <a:stCxn id="18" idx="2"/>
            <a:endCxn id="21" idx="0"/>
          </p:cNvCxnSpPr>
          <p:nvPr/>
        </p:nvCxnSpPr>
        <p:spPr>
          <a:xfrm>
            <a:off x="6094775" y="3726423"/>
            <a:ext cx="1007805" cy="4481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cxnSpLocks/>
            <a:stCxn id="17" idx="2"/>
            <a:endCxn id="21" idx="0"/>
          </p:cNvCxnSpPr>
          <p:nvPr/>
        </p:nvCxnSpPr>
        <p:spPr>
          <a:xfrm>
            <a:off x="4079160" y="3726424"/>
            <a:ext cx="3023420" cy="4481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cxnSpLocks/>
            <a:stCxn id="19" idx="2"/>
            <a:endCxn id="21" idx="0"/>
          </p:cNvCxnSpPr>
          <p:nvPr/>
        </p:nvCxnSpPr>
        <p:spPr>
          <a:xfrm flipH="1">
            <a:off x="7102580" y="3726423"/>
            <a:ext cx="1007808" cy="4481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cxnSpLocks/>
            <a:stCxn id="20" idx="2"/>
            <a:endCxn id="21" idx="0"/>
          </p:cNvCxnSpPr>
          <p:nvPr/>
        </p:nvCxnSpPr>
        <p:spPr>
          <a:xfrm flipH="1">
            <a:off x="7102580" y="3726422"/>
            <a:ext cx="3023421" cy="4481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cxnSpLocks/>
            <a:stCxn id="21" idx="2"/>
            <a:endCxn id="35" idx="0"/>
          </p:cNvCxnSpPr>
          <p:nvPr/>
        </p:nvCxnSpPr>
        <p:spPr>
          <a:xfrm flipH="1">
            <a:off x="4079160" y="4971022"/>
            <a:ext cx="3023420" cy="3973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cxnSpLocks/>
            <a:stCxn id="21" idx="2"/>
            <a:endCxn id="29" idx="0"/>
          </p:cNvCxnSpPr>
          <p:nvPr/>
        </p:nvCxnSpPr>
        <p:spPr>
          <a:xfrm flipH="1">
            <a:off x="6094773" y="4971022"/>
            <a:ext cx="1007807" cy="3973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cxnSpLocks/>
            <a:stCxn id="21" idx="2"/>
            <a:endCxn id="37" idx="0"/>
          </p:cNvCxnSpPr>
          <p:nvPr/>
        </p:nvCxnSpPr>
        <p:spPr>
          <a:xfrm>
            <a:off x="7102580" y="4971022"/>
            <a:ext cx="1007808" cy="3973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cxnSpLocks/>
            <a:stCxn id="21" idx="2"/>
            <a:endCxn id="38" idx="0"/>
          </p:cNvCxnSpPr>
          <p:nvPr/>
        </p:nvCxnSpPr>
        <p:spPr>
          <a:xfrm>
            <a:off x="7102580" y="4971022"/>
            <a:ext cx="3023421" cy="3973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0A50AC6-F755-4625-BA95-30618AB800FD}"/>
              </a:ext>
            </a:extLst>
          </p:cNvPr>
          <p:cNvSpPr/>
          <p:nvPr/>
        </p:nvSpPr>
        <p:spPr>
          <a:xfrm>
            <a:off x="3223753" y="81607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6" name="Cylinder 45">
            <a:extLst>
              <a:ext uri="{FF2B5EF4-FFF2-40B4-BE49-F238E27FC236}">
                <a16:creationId xmlns:a16="http://schemas.microsoft.com/office/drawing/2014/main" id="{9E586450-6EC7-4D5D-B584-7E99948D9F9A}"/>
              </a:ext>
            </a:extLst>
          </p:cNvPr>
          <p:cNvSpPr/>
          <p:nvPr/>
        </p:nvSpPr>
        <p:spPr>
          <a:xfrm>
            <a:off x="3597578" y="2050025"/>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3" name="Straight Connector 2">
            <a:extLst>
              <a:ext uri="{FF2B5EF4-FFF2-40B4-BE49-F238E27FC236}">
                <a16:creationId xmlns:a16="http://schemas.microsoft.com/office/drawing/2014/main" id="{4D53DC06-9B4B-42BA-8CDE-FEA40C9D09B8}"/>
              </a:ext>
            </a:extLst>
          </p:cNvPr>
          <p:cNvCxnSpPr>
            <a:stCxn id="43" idx="2"/>
            <a:endCxn id="46" idx="1"/>
          </p:cNvCxnSpPr>
          <p:nvPr/>
        </p:nvCxnSpPr>
        <p:spPr>
          <a:xfrm>
            <a:off x="4079160" y="1612487"/>
            <a:ext cx="199" cy="4375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91E7C8-01AC-4BB7-833D-263D95E574DD}"/>
              </a:ext>
            </a:extLst>
          </p:cNvPr>
          <p:cNvCxnSpPr>
            <a:stCxn id="46" idx="3"/>
            <a:endCxn id="17" idx="0"/>
          </p:cNvCxnSpPr>
          <p:nvPr/>
        </p:nvCxnSpPr>
        <p:spPr>
          <a:xfrm flipH="1">
            <a:off x="4079160" y="2521973"/>
            <a:ext cx="199" cy="4080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0118754-B47B-4F83-86AD-8D691C628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328647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8"/>
                                        </p:tgtEl>
                                        <p:attrNameLst>
                                          <p:attrName>style.opacity</p:attrName>
                                        </p:attrNameLst>
                                      </p:cBhvr>
                                      <p:to>
                                        <p:strVal val="0.5"/>
                                      </p:to>
                                    </p:set>
                                    <p:animEffect filter="image" prLst="opacity: 0.5">
                                      <p:cBhvr rctx="IE">
                                        <p:cTn id="16" dur="indefinite"/>
                                        <p:tgtEl>
                                          <p:spTgt spid="8"/>
                                        </p:tgtEl>
                                      </p:cBhvr>
                                    </p:animEffect>
                                  </p:childTnLst>
                                </p:cTn>
                              </p:par>
                              <p:par>
                                <p:cTn id="17" presetID="9" presetClass="emph" presetSubtype="0" grpId="0" nodeType="withEffect">
                                  <p:stCondLst>
                                    <p:cond delay="0"/>
                                  </p:stCondLst>
                                  <p:childTnLst>
                                    <p:set>
                                      <p:cBhvr>
                                        <p:cTn id="18" dur="indefinite"/>
                                        <p:tgtEl>
                                          <p:spTgt spid="9"/>
                                        </p:tgtEl>
                                        <p:attrNameLst>
                                          <p:attrName>style.opacity</p:attrName>
                                        </p:attrNameLst>
                                      </p:cBhvr>
                                      <p:to>
                                        <p:strVal val="0.5"/>
                                      </p:to>
                                    </p:set>
                                    <p:animEffect filter="image" prLst="opacity: 0.5">
                                      <p:cBhvr rctx="IE">
                                        <p:cTn id="19" dur="indefinite"/>
                                        <p:tgtEl>
                                          <p:spTgt spid="9"/>
                                        </p:tgtEl>
                                      </p:cBhvr>
                                    </p:animEffect>
                                  </p:childTnLst>
                                </p:cTn>
                              </p:par>
                              <p:par>
                                <p:cTn id="20" presetID="9" presetClass="emph" presetSubtype="0" grpId="0" nodeType="withEffect">
                                  <p:stCondLst>
                                    <p:cond delay="0"/>
                                  </p:stCondLst>
                                  <p:childTnLst>
                                    <p:set>
                                      <p:cBhvr>
                                        <p:cTn id="21" dur="indefinite"/>
                                        <p:tgtEl>
                                          <p:spTgt spid="10"/>
                                        </p:tgtEl>
                                        <p:attrNameLst>
                                          <p:attrName>style.opacity</p:attrName>
                                        </p:attrNameLst>
                                      </p:cBhvr>
                                      <p:to>
                                        <p:strVal val="0.5"/>
                                      </p:to>
                                    </p:set>
                                    <p:animEffect filter="image" prLst="opacity: 0.5">
                                      <p:cBhvr rctx="IE">
                                        <p:cTn id="22" dur="indefinite"/>
                                        <p:tgtEl>
                                          <p:spTgt spid="10"/>
                                        </p:tgtEl>
                                      </p:cBhvr>
                                    </p:animEffect>
                                  </p:childTnLst>
                                </p:cTn>
                              </p:par>
                              <p:par>
                                <p:cTn id="23" presetID="9" presetClass="emph" presetSubtype="0" grpId="0" nodeType="withEffect">
                                  <p:stCondLst>
                                    <p:cond delay="0"/>
                                  </p:stCondLst>
                                  <p:childTnLst>
                                    <p:set>
                                      <p:cBhvr>
                                        <p:cTn id="24" dur="indefinite"/>
                                        <p:tgtEl>
                                          <p:spTgt spid="18"/>
                                        </p:tgtEl>
                                        <p:attrNameLst>
                                          <p:attrName>style.opacity</p:attrName>
                                        </p:attrNameLst>
                                      </p:cBhvr>
                                      <p:to>
                                        <p:strVal val="0.5"/>
                                      </p:to>
                                    </p:set>
                                    <p:animEffect filter="image" prLst="opacity: 0.5">
                                      <p:cBhvr rctx="IE">
                                        <p:cTn id="25" dur="indefinite"/>
                                        <p:tgtEl>
                                          <p:spTgt spid="18"/>
                                        </p:tgtEl>
                                      </p:cBhvr>
                                    </p:animEffect>
                                  </p:childTnLst>
                                </p:cTn>
                              </p:par>
                              <p:par>
                                <p:cTn id="26" presetID="9" presetClass="emph" presetSubtype="0" grpId="0" nodeType="withEffect">
                                  <p:stCondLst>
                                    <p:cond delay="0"/>
                                  </p:stCondLst>
                                  <p:childTnLst>
                                    <p:set>
                                      <p:cBhvr>
                                        <p:cTn id="27" dur="indefinite"/>
                                        <p:tgtEl>
                                          <p:spTgt spid="19"/>
                                        </p:tgtEl>
                                        <p:attrNameLst>
                                          <p:attrName>style.opacity</p:attrName>
                                        </p:attrNameLst>
                                      </p:cBhvr>
                                      <p:to>
                                        <p:strVal val="0.5"/>
                                      </p:to>
                                    </p:set>
                                    <p:animEffect filter="image" prLst="opacity: 0.5">
                                      <p:cBhvr rctx="IE">
                                        <p:cTn id="28" dur="indefinite"/>
                                        <p:tgtEl>
                                          <p:spTgt spid="19"/>
                                        </p:tgtEl>
                                      </p:cBhvr>
                                    </p:animEffect>
                                  </p:childTnLst>
                                </p:cTn>
                              </p:par>
                              <p:par>
                                <p:cTn id="29" presetID="9" presetClass="emph" presetSubtype="0" grpId="0" nodeType="withEffect">
                                  <p:stCondLst>
                                    <p:cond delay="0"/>
                                  </p:stCondLst>
                                  <p:childTnLst>
                                    <p:set>
                                      <p:cBhvr>
                                        <p:cTn id="30" dur="indefinite"/>
                                        <p:tgtEl>
                                          <p:spTgt spid="20"/>
                                        </p:tgtEl>
                                        <p:attrNameLst>
                                          <p:attrName>style.opacity</p:attrName>
                                        </p:attrNameLst>
                                      </p:cBhvr>
                                      <p:to>
                                        <p:strVal val="0.5"/>
                                      </p:to>
                                    </p:set>
                                    <p:animEffect filter="image" prLst="opacity: 0.5">
                                      <p:cBhvr rctx="IE">
                                        <p:cTn id="31" dur="indefinite"/>
                                        <p:tgtEl>
                                          <p:spTgt spid="20"/>
                                        </p:tgtEl>
                                      </p:cBhvr>
                                    </p:animEffect>
                                  </p:childTnLst>
                                </p:cTn>
                              </p:par>
                              <p:par>
                                <p:cTn id="32" presetID="9" presetClass="emph" presetSubtype="0" grpId="0" nodeType="withEffect">
                                  <p:stCondLst>
                                    <p:cond delay="0"/>
                                  </p:stCondLst>
                                  <p:childTnLst>
                                    <p:set>
                                      <p:cBhvr>
                                        <p:cTn id="33" dur="indefinite"/>
                                        <p:tgtEl>
                                          <p:spTgt spid="29"/>
                                        </p:tgtEl>
                                        <p:attrNameLst>
                                          <p:attrName>style.opacity</p:attrName>
                                        </p:attrNameLst>
                                      </p:cBhvr>
                                      <p:to>
                                        <p:strVal val="0.5"/>
                                      </p:to>
                                    </p:set>
                                    <p:animEffect filter="image" prLst="opacity: 0.5">
                                      <p:cBhvr rctx="IE">
                                        <p:cTn id="34" dur="indefinite"/>
                                        <p:tgtEl>
                                          <p:spTgt spid="29"/>
                                        </p:tgtEl>
                                      </p:cBhvr>
                                    </p:animEffect>
                                  </p:childTnLst>
                                </p:cTn>
                              </p:par>
                              <p:par>
                                <p:cTn id="35" presetID="9" presetClass="emph" presetSubtype="0" grpId="0" nodeType="withEffect">
                                  <p:stCondLst>
                                    <p:cond delay="0"/>
                                  </p:stCondLst>
                                  <p:childTnLst>
                                    <p:set>
                                      <p:cBhvr>
                                        <p:cTn id="36" dur="indefinite"/>
                                        <p:tgtEl>
                                          <p:spTgt spid="37"/>
                                        </p:tgtEl>
                                        <p:attrNameLst>
                                          <p:attrName>style.opacity</p:attrName>
                                        </p:attrNameLst>
                                      </p:cBhvr>
                                      <p:to>
                                        <p:strVal val="0.5"/>
                                      </p:to>
                                    </p:set>
                                    <p:animEffect filter="image" prLst="opacity: 0.5">
                                      <p:cBhvr rctx="IE">
                                        <p:cTn id="37" dur="indefinite"/>
                                        <p:tgtEl>
                                          <p:spTgt spid="37"/>
                                        </p:tgtEl>
                                      </p:cBhvr>
                                    </p:animEffect>
                                  </p:childTnLst>
                                </p:cTn>
                              </p:par>
                              <p:par>
                                <p:cTn id="38" presetID="9" presetClass="emph" presetSubtype="0" grpId="0" nodeType="withEffect">
                                  <p:stCondLst>
                                    <p:cond delay="0"/>
                                  </p:stCondLst>
                                  <p:childTnLst>
                                    <p:set>
                                      <p:cBhvr>
                                        <p:cTn id="39" dur="indefinite"/>
                                        <p:tgtEl>
                                          <p:spTgt spid="38"/>
                                        </p:tgtEl>
                                        <p:attrNameLst>
                                          <p:attrName>style.opacity</p:attrName>
                                        </p:attrNameLst>
                                      </p:cBhvr>
                                      <p:to>
                                        <p:strVal val="0.5"/>
                                      </p:to>
                                    </p:set>
                                    <p:animEffect filter="image" prLst="opacity: 0.5">
                                      <p:cBhvr rctx="IE">
                                        <p:cTn id="40" dur="indefinite"/>
                                        <p:tgtEl>
                                          <p:spTgt spid="38"/>
                                        </p:tgtEl>
                                      </p:cBhvr>
                                    </p:animEffect>
                                  </p:childTnLst>
                                </p:cTn>
                              </p:par>
                              <p:par>
                                <p:cTn id="41" presetID="9" presetClass="emph" presetSubtype="0" nodeType="withEffect">
                                  <p:stCondLst>
                                    <p:cond delay="0"/>
                                  </p:stCondLst>
                                  <p:childTnLst>
                                    <p:set>
                                      <p:cBhvr>
                                        <p:cTn id="42" dur="indefinite"/>
                                        <p:tgtEl>
                                          <p:spTgt spid="79"/>
                                        </p:tgtEl>
                                        <p:attrNameLst>
                                          <p:attrName>style.opacity</p:attrName>
                                        </p:attrNameLst>
                                      </p:cBhvr>
                                      <p:to>
                                        <p:strVal val="0.5"/>
                                      </p:to>
                                    </p:set>
                                    <p:animEffect filter="image" prLst="opacity: 0.5">
                                      <p:cBhvr rctx="IE">
                                        <p:cTn id="43" dur="indefinite"/>
                                        <p:tgtEl>
                                          <p:spTgt spid="79"/>
                                        </p:tgtEl>
                                      </p:cBhvr>
                                    </p:animEffect>
                                  </p:childTnLst>
                                </p:cTn>
                              </p:par>
                              <p:par>
                                <p:cTn id="44" presetID="9" presetClass="emph" presetSubtype="0" nodeType="withEffect">
                                  <p:stCondLst>
                                    <p:cond delay="0"/>
                                  </p:stCondLst>
                                  <p:childTnLst>
                                    <p:set>
                                      <p:cBhvr>
                                        <p:cTn id="45" dur="indefinite"/>
                                        <p:tgtEl>
                                          <p:spTgt spid="81"/>
                                        </p:tgtEl>
                                        <p:attrNameLst>
                                          <p:attrName>style.opacity</p:attrName>
                                        </p:attrNameLst>
                                      </p:cBhvr>
                                      <p:to>
                                        <p:strVal val="0.5"/>
                                      </p:to>
                                    </p:set>
                                    <p:animEffect filter="image" prLst="opacity: 0.5">
                                      <p:cBhvr rctx="IE">
                                        <p:cTn id="46" dur="indefinite"/>
                                        <p:tgtEl>
                                          <p:spTgt spid="81"/>
                                        </p:tgtEl>
                                      </p:cBhvr>
                                    </p:animEffect>
                                  </p:childTnLst>
                                </p:cTn>
                              </p:par>
                              <p:par>
                                <p:cTn id="47" presetID="9" presetClass="emph" presetSubtype="0" nodeType="withEffect">
                                  <p:stCondLst>
                                    <p:cond delay="0"/>
                                  </p:stCondLst>
                                  <p:childTnLst>
                                    <p:set>
                                      <p:cBhvr>
                                        <p:cTn id="48" dur="indefinite"/>
                                        <p:tgtEl>
                                          <p:spTgt spid="83"/>
                                        </p:tgtEl>
                                        <p:attrNameLst>
                                          <p:attrName>style.opacity</p:attrName>
                                        </p:attrNameLst>
                                      </p:cBhvr>
                                      <p:to>
                                        <p:strVal val="0.5"/>
                                      </p:to>
                                    </p:set>
                                    <p:animEffect filter="image" prLst="opacity: 0.5">
                                      <p:cBhvr rctx="IE">
                                        <p:cTn id="49" dur="indefinite"/>
                                        <p:tgtEl>
                                          <p:spTgt spid="83"/>
                                        </p:tgtEl>
                                      </p:cBhvr>
                                    </p:animEffect>
                                  </p:childTnLst>
                                </p:cTn>
                              </p:par>
                              <p:par>
                                <p:cTn id="50" presetID="9" presetClass="emph" presetSubtype="0" nodeType="withEffect">
                                  <p:stCondLst>
                                    <p:cond delay="0"/>
                                  </p:stCondLst>
                                  <p:childTnLst>
                                    <p:set>
                                      <p:cBhvr>
                                        <p:cTn id="51" dur="indefinite"/>
                                        <p:tgtEl>
                                          <p:spTgt spid="85"/>
                                        </p:tgtEl>
                                        <p:attrNameLst>
                                          <p:attrName>style.opacity</p:attrName>
                                        </p:attrNameLst>
                                      </p:cBhvr>
                                      <p:to>
                                        <p:strVal val="0.5"/>
                                      </p:to>
                                    </p:set>
                                    <p:animEffect filter="image" prLst="opacity: 0.5">
                                      <p:cBhvr rctx="IE">
                                        <p:cTn id="52" dur="indefinite"/>
                                        <p:tgtEl>
                                          <p:spTgt spid="85"/>
                                        </p:tgtEl>
                                      </p:cBhvr>
                                    </p:animEffect>
                                  </p:childTnLst>
                                </p:cTn>
                              </p:par>
                              <p:par>
                                <p:cTn id="53" presetID="9" presetClass="emph" presetSubtype="0" nodeType="withEffect">
                                  <p:stCondLst>
                                    <p:cond delay="0"/>
                                  </p:stCondLst>
                                  <p:childTnLst>
                                    <p:set>
                                      <p:cBhvr>
                                        <p:cTn id="54" dur="indefinite"/>
                                        <p:tgtEl>
                                          <p:spTgt spid="87"/>
                                        </p:tgtEl>
                                        <p:attrNameLst>
                                          <p:attrName>style.opacity</p:attrName>
                                        </p:attrNameLst>
                                      </p:cBhvr>
                                      <p:to>
                                        <p:strVal val="0.5"/>
                                      </p:to>
                                    </p:set>
                                    <p:animEffect filter="image" prLst="opacity: 0.5">
                                      <p:cBhvr rctx="IE">
                                        <p:cTn id="55" dur="indefinite"/>
                                        <p:tgtEl>
                                          <p:spTgt spid="87"/>
                                        </p:tgtEl>
                                      </p:cBhvr>
                                    </p:animEffect>
                                  </p:childTnLst>
                                </p:cTn>
                              </p:par>
                              <p:par>
                                <p:cTn id="56" presetID="9" presetClass="emph" presetSubtype="0" nodeType="withEffect">
                                  <p:stCondLst>
                                    <p:cond delay="0"/>
                                  </p:stCondLst>
                                  <p:childTnLst>
                                    <p:set>
                                      <p:cBhvr>
                                        <p:cTn id="57" dur="indefinite"/>
                                        <p:tgtEl>
                                          <p:spTgt spid="89"/>
                                        </p:tgtEl>
                                        <p:attrNameLst>
                                          <p:attrName>style.opacity</p:attrName>
                                        </p:attrNameLst>
                                      </p:cBhvr>
                                      <p:to>
                                        <p:strVal val="0.5"/>
                                      </p:to>
                                    </p:set>
                                    <p:animEffect filter="image" prLst="opacity: 0.5">
                                      <p:cBhvr rctx="IE">
                                        <p:cTn id="58" dur="indefinite"/>
                                        <p:tgtEl>
                                          <p:spTgt spid="89"/>
                                        </p:tgtEl>
                                      </p:cBhvr>
                                    </p:animEffect>
                                  </p:childTnLst>
                                </p:cTn>
                              </p:par>
                              <p:par>
                                <p:cTn id="59" presetID="9" presetClass="emph" presetSubtype="0" nodeType="withEffect">
                                  <p:stCondLst>
                                    <p:cond delay="0"/>
                                  </p:stCondLst>
                                  <p:childTnLst>
                                    <p:set>
                                      <p:cBhvr>
                                        <p:cTn id="60" dur="indefinite"/>
                                        <p:tgtEl>
                                          <p:spTgt spid="91"/>
                                        </p:tgtEl>
                                        <p:attrNameLst>
                                          <p:attrName>style.opacity</p:attrName>
                                        </p:attrNameLst>
                                      </p:cBhvr>
                                      <p:to>
                                        <p:strVal val="0.5"/>
                                      </p:to>
                                    </p:set>
                                    <p:animEffect filter="image" prLst="opacity: 0.5">
                                      <p:cBhvr rctx="IE">
                                        <p:cTn id="61" dur="indefinite"/>
                                        <p:tgtEl>
                                          <p:spTgt spid="91"/>
                                        </p:tgtEl>
                                      </p:cBhvr>
                                    </p:animEffect>
                                  </p:childTnLst>
                                </p:cTn>
                              </p:par>
                              <p:par>
                                <p:cTn id="62" presetID="9" presetClass="emph" presetSubtype="0" nodeType="withEffect">
                                  <p:stCondLst>
                                    <p:cond delay="0"/>
                                  </p:stCondLst>
                                  <p:childTnLst>
                                    <p:set>
                                      <p:cBhvr>
                                        <p:cTn id="63" dur="indefinite"/>
                                        <p:tgtEl>
                                          <p:spTgt spid="97"/>
                                        </p:tgtEl>
                                        <p:attrNameLst>
                                          <p:attrName>style.opacity</p:attrName>
                                        </p:attrNameLst>
                                      </p:cBhvr>
                                      <p:to>
                                        <p:strVal val="0.5"/>
                                      </p:to>
                                    </p:set>
                                    <p:animEffect filter="image" prLst="opacity: 0.5">
                                      <p:cBhvr rctx="IE">
                                        <p:cTn id="64" dur="indefinite"/>
                                        <p:tgtEl>
                                          <p:spTgt spid="97"/>
                                        </p:tgtEl>
                                      </p:cBhvr>
                                    </p:animEffect>
                                  </p:childTnLst>
                                </p:cTn>
                              </p:par>
                              <p:par>
                                <p:cTn id="65" presetID="9" presetClass="emph" presetSubtype="0" nodeType="withEffect">
                                  <p:stCondLst>
                                    <p:cond delay="0"/>
                                  </p:stCondLst>
                                  <p:childTnLst>
                                    <p:set>
                                      <p:cBhvr>
                                        <p:cTn id="66" dur="indefinite"/>
                                        <p:tgtEl>
                                          <p:spTgt spid="99"/>
                                        </p:tgtEl>
                                        <p:attrNameLst>
                                          <p:attrName>style.opacity</p:attrName>
                                        </p:attrNameLst>
                                      </p:cBhvr>
                                      <p:to>
                                        <p:strVal val="0.5"/>
                                      </p:to>
                                    </p:set>
                                    <p:animEffect filter="image" prLst="opacity: 0.5">
                                      <p:cBhvr rctx="IE">
                                        <p:cTn id="67" dur="indefinite"/>
                                        <p:tgtEl>
                                          <p:spTgt spid="99"/>
                                        </p:tgtEl>
                                      </p:cBhvr>
                                    </p:animEffect>
                                  </p:childTnLst>
                                </p:cTn>
                              </p:par>
                              <p:par>
                                <p:cTn id="68" presetID="9" presetClass="emph" presetSubtype="0" nodeType="withEffect">
                                  <p:stCondLst>
                                    <p:cond delay="0"/>
                                  </p:stCondLst>
                                  <p:childTnLst>
                                    <p:set>
                                      <p:cBhvr>
                                        <p:cTn id="69" dur="indefinite"/>
                                        <p:tgtEl>
                                          <p:spTgt spid="105"/>
                                        </p:tgtEl>
                                        <p:attrNameLst>
                                          <p:attrName>style.opacity</p:attrName>
                                        </p:attrNameLst>
                                      </p:cBhvr>
                                      <p:to>
                                        <p:strVal val="0.5"/>
                                      </p:to>
                                    </p:set>
                                    <p:animEffect filter="image" prLst="opacity: 0.5">
                                      <p:cBhvr rctx="IE">
                                        <p:cTn id="70" dur="indefinite"/>
                                        <p:tgtEl>
                                          <p:spTgt spid="105"/>
                                        </p:tgtEl>
                                      </p:cBhvr>
                                    </p:animEffect>
                                  </p:childTnLst>
                                </p:cTn>
                              </p:par>
                              <p:par>
                                <p:cTn id="71" presetID="9" presetClass="emph" presetSubtype="0" nodeType="withEffect">
                                  <p:stCondLst>
                                    <p:cond delay="0"/>
                                  </p:stCondLst>
                                  <p:childTnLst>
                                    <p:set>
                                      <p:cBhvr>
                                        <p:cTn id="72" dur="indefinite"/>
                                        <p:tgtEl>
                                          <p:spTgt spid="107"/>
                                        </p:tgtEl>
                                        <p:attrNameLst>
                                          <p:attrName>style.opacity</p:attrName>
                                        </p:attrNameLst>
                                      </p:cBhvr>
                                      <p:to>
                                        <p:strVal val="0.5"/>
                                      </p:to>
                                    </p:set>
                                    <p:animEffect filter="image" prLst="opacity: 0.5">
                                      <p:cBhvr rctx="IE">
                                        <p:cTn id="73" dur="indefinite"/>
                                        <p:tgtEl>
                                          <p:spTgt spid="107"/>
                                        </p:tgtEl>
                                      </p:cBhvr>
                                    </p:animEffect>
                                  </p:childTnLst>
                                </p:cTn>
                              </p:par>
                              <p:par>
                                <p:cTn id="74" presetID="9" presetClass="emph" presetSubtype="0" nodeType="withEffect">
                                  <p:stCondLst>
                                    <p:cond delay="0"/>
                                  </p:stCondLst>
                                  <p:childTnLst>
                                    <p:set>
                                      <p:cBhvr>
                                        <p:cTn id="75" dur="indefinite"/>
                                        <p:tgtEl>
                                          <p:spTgt spid="109"/>
                                        </p:tgtEl>
                                        <p:attrNameLst>
                                          <p:attrName>style.opacity</p:attrName>
                                        </p:attrNameLst>
                                      </p:cBhvr>
                                      <p:to>
                                        <p:strVal val="0.5"/>
                                      </p:to>
                                    </p:set>
                                    <p:animEffect filter="image" prLst="opacity: 0.5">
                                      <p:cBhvr rctx="IE">
                                        <p:cTn id="76" dur="indefinite"/>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8" grpId="0" animBg="1"/>
      <p:bldP spid="19" grpId="0" animBg="1"/>
      <p:bldP spid="20" grpId="0" animBg="1"/>
      <p:bldP spid="29" grpId="0" animBg="1"/>
      <p:bldP spid="37" grpId="0" animBg="1"/>
      <p:bldP spid="38"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3223754" y="4149209"/>
            <a:ext cx="7757654"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2" name="Rectangle 21">
            <a:extLst>
              <a:ext uri="{FF2B5EF4-FFF2-40B4-BE49-F238E27FC236}">
                <a16:creationId xmlns:a16="http://schemas.microsoft.com/office/drawing/2014/main" id="{F17D73A0-4B53-4774-9BC8-AADA56319587}"/>
              </a:ext>
            </a:extLst>
          </p:cNvPr>
          <p:cNvSpPr/>
          <p:nvPr/>
        </p:nvSpPr>
        <p:spPr>
          <a:xfrm>
            <a:off x="1208140"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Listing Services</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sp>
        <p:nvSpPr>
          <p:cNvPr id="39" name="Rectangle 38">
            <a:extLst>
              <a:ext uri="{FF2B5EF4-FFF2-40B4-BE49-F238E27FC236}">
                <a16:creationId xmlns:a16="http://schemas.microsoft.com/office/drawing/2014/main" id="{259C7F0E-DBC3-472D-8D27-84172CCE62A6}"/>
              </a:ext>
            </a:extLst>
          </p:cNvPr>
          <p:cNvSpPr/>
          <p:nvPr/>
        </p:nvSpPr>
        <p:spPr>
          <a:xfrm>
            <a:off x="1208140"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Marketing Sites</a:t>
            </a:r>
          </a:p>
        </p:txBody>
      </p:sp>
      <p:cxnSp>
        <p:nvCxnSpPr>
          <p:cNvPr id="74" name="Straight Connector 73">
            <a:extLst>
              <a:ext uri="{FF2B5EF4-FFF2-40B4-BE49-F238E27FC236}">
                <a16:creationId xmlns:a16="http://schemas.microsoft.com/office/drawing/2014/main" id="{5D341760-65E8-4877-9D7B-F780299EDDE5}"/>
              </a:ext>
            </a:extLst>
          </p:cNvPr>
          <p:cNvCxnSpPr>
            <a:cxnSpLocks/>
            <a:endCxn id="22" idx="0"/>
          </p:cNvCxnSpPr>
          <p:nvPr/>
        </p:nvCxnSpPr>
        <p:spPr>
          <a:xfrm flipH="1">
            <a:off x="2063547" y="2507222"/>
            <a:ext cx="102255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0C05CAC-EFD6-4C11-BF86-9B14C7CD6BB6}"/>
              </a:ext>
            </a:extLst>
          </p:cNvPr>
          <p:cNvCxnSpPr>
            <a:cxnSpLocks/>
            <a:endCxn id="17" idx="0"/>
          </p:cNvCxnSpPr>
          <p:nvPr/>
        </p:nvCxnSpPr>
        <p:spPr>
          <a:xfrm>
            <a:off x="3086097" y="2507222"/>
            <a:ext cx="993063" cy="422789"/>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cxnSpLocks/>
            <a:stCxn id="18" idx="2"/>
            <a:endCxn id="21" idx="0"/>
          </p:cNvCxnSpPr>
          <p:nvPr/>
        </p:nvCxnSpPr>
        <p:spPr>
          <a:xfrm>
            <a:off x="6094775" y="3726423"/>
            <a:ext cx="1007806"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cxnSpLocks/>
            <a:stCxn id="17" idx="2"/>
            <a:endCxn id="21" idx="0"/>
          </p:cNvCxnSpPr>
          <p:nvPr/>
        </p:nvCxnSpPr>
        <p:spPr>
          <a:xfrm>
            <a:off x="4079160" y="3726424"/>
            <a:ext cx="302342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3EAB4B5-A9A2-4945-8D37-23D9B1EAC071}"/>
              </a:ext>
            </a:extLst>
          </p:cNvPr>
          <p:cNvCxnSpPr>
            <a:cxnSpLocks/>
            <a:stCxn id="22" idx="2"/>
            <a:endCxn id="21" idx="0"/>
          </p:cNvCxnSpPr>
          <p:nvPr/>
        </p:nvCxnSpPr>
        <p:spPr>
          <a:xfrm>
            <a:off x="2063547" y="3726422"/>
            <a:ext cx="5039034"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cxnSpLocks/>
            <a:stCxn id="19" idx="2"/>
            <a:endCxn id="21" idx="0"/>
          </p:cNvCxnSpPr>
          <p:nvPr/>
        </p:nvCxnSpPr>
        <p:spPr>
          <a:xfrm flipH="1">
            <a:off x="7102581" y="3726423"/>
            <a:ext cx="1007807"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cxnSpLocks/>
            <a:stCxn id="20" idx="2"/>
            <a:endCxn id="21" idx="0"/>
          </p:cNvCxnSpPr>
          <p:nvPr/>
        </p:nvCxnSpPr>
        <p:spPr>
          <a:xfrm flipH="1">
            <a:off x="7102581" y="3726422"/>
            <a:ext cx="302342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4A34CC4-900F-4D6E-8B10-7607B0F4CDE9}"/>
              </a:ext>
            </a:extLst>
          </p:cNvPr>
          <p:cNvCxnSpPr>
            <a:cxnSpLocks/>
            <a:stCxn id="21" idx="2"/>
            <a:endCxn id="39" idx="0"/>
          </p:cNvCxnSpPr>
          <p:nvPr/>
        </p:nvCxnSpPr>
        <p:spPr>
          <a:xfrm flipH="1">
            <a:off x="2063547" y="4945622"/>
            <a:ext cx="5039034"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cxnSpLocks/>
            <a:stCxn id="21" idx="2"/>
            <a:endCxn id="35" idx="0"/>
          </p:cNvCxnSpPr>
          <p:nvPr/>
        </p:nvCxnSpPr>
        <p:spPr>
          <a:xfrm flipH="1">
            <a:off x="4079160" y="4945622"/>
            <a:ext cx="3023421" cy="4227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cxnSpLocks/>
            <a:stCxn id="21" idx="2"/>
            <a:endCxn id="29" idx="0"/>
          </p:cNvCxnSpPr>
          <p:nvPr/>
        </p:nvCxnSpPr>
        <p:spPr>
          <a:xfrm flipH="1">
            <a:off x="6094773" y="4945622"/>
            <a:ext cx="1007808"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cxnSpLocks/>
            <a:stCxn id="21" idx="2"/>
            <a:endCxn id="37" idx="0"/>
          </p:cNvCxnSpPr>
          <p:nvPr/>
        </p:nvCxnSpPr>
        <p:spPr>
          <a:xfrm>
            <a:off x="7102581" y="4945622"/>
            <a:ext cx="1007807" cy="4227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cxnSpLocks/>
            <a:stCxn id="21" idx="2"/>
            <a:endCxn id="38" idx="0"/>
          </p:cNvCxnSpPr>
          <p:nvPr/>
        </p:nvCxnSpPr>
        <p:spPr>
          <a:xfrm>
            <a:off x="7102581" y="4945622"/>
            <a:ext cx="3023420"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0A50AC6-F755-4625-BA95-30618AB800FD}"/>
              </a:ext>
            </a:extLst>
          </p:cNvPr>
          <p:cNvSpPr/>
          <p:nvPr/>
        </p:nvSpPr>
        <p:spPr>
          <a:xfrm>
            <a:off x="3223753" y="81607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6" name="Cylinder 45">
            <a:extLst>
              <a:ext uri="{FF2B5EF4-FFF2-40B4-BE49-F238E27FC236}">
                <a16:creationId xmlns:a16="http://schemas.microsoft.com/office/drawing/2014/main" id="{9E586450-6EC7-4D5D-B584-7E99948D9F9A}"/>
              </a:ext>
            </a:extLst>
          </p:cNvPr>
          <p:cNvSpPr/>
          <p:nvPr/>
        </p:nvSpPr>
        <p:spPr>
          <a:xfrm>
            <a:off x="3597578" y="2050025"/>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3" name="Straight Connector 2">
            <a:extLst>
              <a:ext uri="{FF2B5EF4-FFF2-40B4-BE49-F238E27FC236}">
                <a16:creationId xmlns:a16="http://schemas.microsoft.com/office/drawing/2014/main" id="{4D53DC06-9B4B-42BA-8CDE-FEA40C9D09B8}"/>
              </a:ext>
            </a:extLst>
          </p:cNvPr>
          <p:cNvCxnSpPr>
            <a:stCxn id="43" idx="2"/>
            <a:endCxn id="46" idx="1"/>
          </p:cNvCxnSpPr>
          <p:nvPr/>
        </p:nvCxnSpPr>
        <p:spPr>
          <a:xfrm>
            <a:off x="4079160" y="1612487"/>
            <a:ext cx="199" cy="4375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91E7C8-01AC-4BB7-833D-263D95E574DD}"/>
              </a:ext>
            </a:extLst>
          </p:cNvPr>
          <p:cNvCxnSpPr>
            <a:stCxn id="46" idx="3"/>
            <a:endCxn id="17" idx="0"/>
          </p:cNvCxnSpPr>
          <p:nvPr/>
        </p:nvCxnSpPr>
        <p:spPr>
          <a:xfrm flipH="1">
            <a:off x="4079160" y="2521973"/>
            <a:ext cx="199" cy="4080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0118754-B47B-4F83-86AD-8D691C628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145923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3.33333E-6 L -0.08138 -0.00139 " pathEditMode="relative" rAng="0" ptsTypes="AA">
                                      <p:cBhvr>
                                        <p:cTn id="6" dur="2000" fill="hold"/>
                                        <p:tgtEl>
                                          <p:spTgt spid="43"/>
                                        </p:tgtEl>
                                        <p:attrNameLst>
                                          <p:attrName>ppt_x</p:attrName>
                                          <p:attrName>ppt_y</p:attrName>
                                        </p:attrNameLst>
                                      </p:cBhvr>
                                      <p:rCtr x="-4076" y="-69"/>
                                    </p:animMotion>
                                  </p:childTnLst>
                                </p:cTn>
                              </p:par>
                              <p:par>
                                <p:cTn id="7" presetID="42" presetClass="path" presetSubtype="0" accel="50000" decel="50000" fill="hold" nodeType="withEffect">
                                  <p:stCondLst>
                                    <p:cond delay="0"/>
                                  </p:stCondLst>
                                  <p:childTnLst>
                                    <p:animMotion origin="layout" path="M 4.58333E-6 1.85185E-6 L -0.08151 -0.00394 " pathEditMode="relative" rAng="0" ptsTypes="AA">
                                      <p:cBhvr>
                                        <p:cTn id="8" dur="2000" fill="hold"/>
                                        <p:tgtEl>
                                          <p:spTgt spid="3"/>
                                        </p:tgtEl>
                                        <p:attrNameLst>
                                          <p:attrName>ppt_x</p:attrName>
                                          <p:attrName>ppt_y</p:attrName>
                                        </p:attrNameLst>
                                      </p:cBhvr>
                                      <p:rCtr x="-4076" y="-208"/>
                                    </p:animMotion>
                                  </p:childTnLst>
                                </p:cTn>
                              </p:par>
                              <p:par>
                                <p:cTn id="9" presetID="42" presetClass="path" presetSubtype="0" accel="50000" decel="50000" fill="hold" grpId="0" nodeType="withEffect">
                                  <p:stCondLst>
                                    <p:cond delay="0"/>
                                  </p:stCondLst>
                                  <p:childTnLst>
                                    <p:animMotion origin="layout" path="M 4.79167E-6 -3.33333E-6 L -0.08152 -0.00185 " pathEditMode="relative" rAng="0" ptsTypes="AA">
                                      <p:cBhvr>
                                        <p:cTn id="10" dur="2000" fill="hold"/>
                                        <p:tgtEl>
                                          <p:spTgt spid="46"/>
                                        </p:tgtEl>
                                        <p:attrNameLst>
                                          <p:attrName>ppt_x</p:attrName>
                                          <p:attrName>ppt_y</p:attrName>
                                        </p:attrNameLst>
                                      </p:cBhvr>
                                      <p:rCtr x="-4076" y="-93"/>
                                    </p:animMotion>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0" presetClass="entr" presetSubtype="0" fill="hold" nodeType="withEffect">
                                  <p:stCondLst>
                                    <p:cond delay="125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grpId="0" nodeType="withEffect">
                                  <p:stCondLst>
                                    <p:cond delay="125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par>
                          <p:cTn id="19" fill="hold">
                            <p:stCondLst>
                              <p:cond delay="2000"/>
                            </p:stCondLst>
                            <p:childTnLst>
                              <p:par>
                                <p:cTn id="20" presetID="16" presetClass="entr" presetSubtype="42" fill="hold" nodeType="after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barn(outHorizontal)">
                                      <p:cBhvr>
                                        <p:cTn id="22" dur="500"/>
                                        <p:tgtEl>
                                          <p:spTgt spid="74"/>
                                        </p:tgtEl>
                                      </p:cBhvr>
                                    </p:animEffect>
                                  </p:childTnLst>
                                </p:cTn>
                              </p:par>
                              <p:par>
                                <p:cTn id="23" presetID="16" presetClass="entr" presetSubtype="42"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barn(outHorizontal)">
                                      <p:cBhvr>
                                        <p:cTn id="25" dur="500"/>
                                        <p:tgtEl>
                                          <p:spTgt spid="95"/>
                                        </p:tgtEl>
                                      </p:cBhvr>
                                    </p:animEffect>
                                  </p:childTnLst>
                                </p:cTn>
                              </p:par>
                              <p:par>
                                <p:cTn id="26" presetID="22" presetClass="entr" presetSubtype="1" fill="hold"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wipe(up)">
                                      <p:cBhvr>
                                        <p:cTn id="28" dur="500"/>
                                        <p:tgtEl>
                                          <p:spTgt spid="101"/>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9" grpId="0" animBg="1"/>
      <p:bldP spid="43" grpId="0" animBg="1"/>
      <p:bldP spid="46"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49A599-0EFF-411E-9B0C-EB1F155C9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064" y="524064"/>
            <a:ext cx="5809871" cy="5809871"/>
          </a:xfrm>
          <a:prstGeom prst="rect">
            <a:avLst/>
          </a:prstGeom>
        </p:spPr>
      </p:pic>
    </p:spTree>
    <p:extLst>
      <p:ext uri="{BB962C8B-B14F-4D97-AF65-F5344CB8AC3E}">
        <p14:creationId xmlns:p14="http://schemas.microsoft.com/office/powerpoint/2010/main" val="35941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6AC5AF-BDA8-4A59-B67E-2EEAA4BB3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54" y="155574"/>
            <a:ext cx="11943691" cy="5064125"/>
          </a:xfrm>
          <a:prstGeom prst="rect">
            <a:avLst/>
          </a:prstGeom>
        </p:spPr>
      </p:pic>
      <p:sp>
        <p:nvSpPr>
          <p:cNvPr id="4" name="TextBox 3">
            <a:extLst>
              <a:ext uri="{FF2B5EF4-FFF2-40B4-BE49-F238E27FC236}">
                <a16:creationId xmlns:a16="http://schemas.microsoft.com/office/drawing/2014/main" id="{A8371DD2-E6F5-4830-AF90-D928D3EE3F0E}"/>
              </a:ext>
            </a:extLst>
          </p:cNvPr>
          <p:cNvSpPr txBox="1"/>
          <p:nvPr/>
        </p:nvSpPr>
        <p:spPr>
          <a:xfrm>
            <a:off x="254000" y="749300"/>
            <a:ext cx="6121400" cy="2400657"/>
          </a:xfrm>
          <a:prstGeom prst="rect">
            <a:avLst/>
          </a:prstGeom>
          <a:noFill/>
        </p:spPr>
        <p:txBody>
          <a:bodyPr wrap="square" rtlCol="0">
            <a:spAutoFit/>
          </a:bodyPr>
          <a:lstStyle/>
          <a:p>
            <a:r>
              <a:rPr lang="en-US" sz="5000" dirty="0">
                <a:solidFill>
                  <a:schemeClr val="bg1">
                    <a:lumMod val="95000"/>
                  </a:schemeClr>
                </a:solidFill>
                <a:latin typeface="Kamerik205 8" panose="020B0803030600020004" pitchFamily="34" charset="0"/>
              </a:rPr>
              <a:t>Better once  than never, for never too late.</a:t>
            </a:r>
          </a:p>
        </p:txBody>
      </p:sp>
    </p:spTree>
    <p:extLst>
      <p:ext uri="{BB962C8B-B14F-4D97-AF65-F5344CB8AC3E}">
        <p14:creationId xmlns:p14="http://schemas.microsoft.com/office/powerpoint/2010/main" val="15935965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ECEB-1F15-4081-9503-EFDE5D569178}"/>
              </a:ext>
            </a:extLst>
          </p:cNvPr>
          <p:cNvSpPr>
            <a:spLocks noGrp="1"/>
          </p:cNvSpPr>
          <p:nvPr>
            <p:ph type="title"/>
          </p:nvPr>
        </p:nvSpPr>
        <p:spPr/>
        <p:txBody>
          <a:bodyPr/>
          <a:lstStyle/>
          <a:p>
            <a:r>
              <a:rPr lang="en-US" dirty="0"/>
              <a:t>Questions?</a:t>
            </a:r>
          </a:p>
        </p:txBody>
      </p:sp>
      <p:pic>
        <p:nvPicPr>
          <p:cNvPr id="3" name="Picture 2">
            <a:extLst>
              <a:ext uri="{FF2B5EF4-FFF2-40B4-BE49-F238E27FC236}">
                <a16:creationId xmlns:a16="http://schemas.microsoft.com/office/drawing/2014/main" id="{71FFF34F-08DF-4079-AF5D-828E54B0F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70A0D195-55C2-4659-A35C-0781EB174531}"/>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E4EE8223-956A-44A3-9253-D1515EE08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FD7F31E6-A479-4B66-A80A-C29AB91E9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C849A81A-8A0B-4C33-991D-7B0ED87703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30226025-152A-40B8-AF08-0379ED5E37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5ACA9F9-72EA-4309-8E00-7759254D4D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1379812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830601-D6BA-4779-A47A-A2BC81ED5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4143"/>
            <a:ext cx="12193285" cy="8127143"/>
          </a:xfrm>
          <a:prstGeom prst="rect">
            <a:avLst/>
          </a:prstGeom>
        </p:spPr>
      </p:pic>
    </p:spTree>
    <p:extLst>
      <p:ext uri="{BB962C8B-B14F-4D97-AF65-F5344CB8AC3E}">
        <p14:creationId xmlns:p14="http://schemas.microsoft.com/office/powerpoint/2010/main" val="250422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DCE8A-E0CD-4508-9F28-560A56E43659}"/>
              </a:ext>
            </a:extLst>
          </p:cNvPr>
          <p:cNvSpPr>
            <a:spLocks noGrp="1"/>
          </p:cNvSpPr>
          <p:nvPr>
            <p:ph type="title"/>
          </p:nvPr>
        </p:nvSpPr>
        <p:spPr/>
        <p:txBody>
          <a:bodyPr/>
          <a:lstStyle/>
          <a:p>
            <a:r>
              <a:rPr lang="en-US" dirty="0"/>
              <a:t>What’s the problem?</a:t>
            </a:r>
          </a:p>
        </p:txBody>
      </p:sp>
      <p:grpSp>
        <p:nvGrpSpPr>
          <p:cNvPr id="19" name="Group 18">
            <a:extLst>
              <a:ext uri="{FF2B5EF4-FFF2-40B4-BE49-F238E27FC236}">
                <a16:creationId xmlns:a16="http://schemas.microsoft.com/office/drawing/2014/main" id="{19E5F373-34E8-4D4D-AE39-03B4031A4E8C}"/>
              </a:ext>
            </a:extLst>
          </p:cNvPr>
          <p:cNvGrpSpPr/>
          <p:nvPr/>
        </p:nvGrpSpPr>
        <p:grpSpPr>
          <a:xfrm>
            <a:off x="5508629" y="2163160"/>
            <a:ext cx="874342" cy="1505079"/>
            <a:chOff x="5508629" y="913096"/>
            <a:chExt cx="874342" cy="1505079"/>
          </a:xfrm>
        </p:grpSpPr>
        <p:pic>
          <p:nvPicPr>
            <p:cNvPr id="20" name="Picture 19">
              <a:extLst>
                <a:ext uri="{FF2B5EF4-FFF2-40B4-BE49-F238E27FC236}">
                  <a16:creationId xmlns:a16="http://schemas.microsoft.com/office/drawing/2014/main" id="{3683D769-5314-46FB-BF1F-EBFB2A9D7DA1}"/>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8786" y="913096"/>
              <a:ext cx="780586" cy="765233"/>
            </a:xfrm>
            <a:prstGeom prst="rect">
              <a:avLst/>
            </a:prstGeom>
          </p:spPr>
        </p:pic>
        <p:sp>
          <p:nvSpPr>
            <p:cNvPr id="21" name="TextBox 20">
              <a:extLst>
                <a:ext uri="{FF2B5EF4-FFF2-40B4-BE49-F238E27FC236}">
                  <a16:creationId xmlns:a16="http://schemas.microsoft.com/office/drawing/2014/main" id="{9C4D7E38-EDF6-4CBE-B2FB-3C09B00BEC44}"/>
                </a:ext>
              </a:extLst>
            </p:cNvPr>
            <p:cNvSpPr txBox="1"/>
            <p:nvPr/>
          </p:nvSpPr>
          <p:spPr>
            <a:xfrm>
              <a:off x="5508629" y="1771844"/>
              <a:ext cx="874342" cy="646331"/>
            </a:xfrm>
            <a:prstGeom prst="rect">
              <a:avLst/>
            </a:prstGeom>
            <a:noFill/>
          </p:spPr>
          <p:txBody>
            <a:bodyPr wrap="none" rtlCol="0">
              <a:spAutoFit/>
            </a:bodyPr>
            <a:lstStyle/>
            <a:p>
              <a:pPr algn="ctr"/>
              <a:r>
                <a:rPr lang="en-US" b="1" dirty="0">
                  <a:solidFill>
                    <a:schemeClr val="bg1"/>
                  </a:solidFill>
                </a:rPr>
                <a:t>Movie</a:t>
              </a:r>
            </a:p>
            <a:p>
              <a:pPr algn="ctr"/>
              <a:r>
                <a:rPr lang="en-US" b="1" dirty="0">
                  <a:solidFill>
                    <a:schemeClr val="bg1"/>
                  </a:solidFill>
                </a:rPr>
                <a:t>Quotes</a:t>
              </a:r>
            </a:p>
          </p:txBody>
        </p:sp>
      </p:grpSp>
      <p:grpSp>
        <p:nvGrpSpPr>
          <p:cNvPr id="22" name="Group 21">
            <a:extLst>
              <a:ext uri="{FF2B5EF4-FFF2-40B4-BE49-F238E27FC236}">
                <a16:creationId xmlns:a16="http://schemas.microsoft.com/office/drawing/2014/main" id="{A7AEF4EC-B21A-479A-A699-FD304E6AAE55}"/>
              </a:ext>
            </a:extLst>
          </p:cNvPr>
          <p:cNvGrpSpPr/>
          <p:nvPr/>
        </p:nvGrpSpPr>
        <p:grpSpPr>
          <a:xfrm>
            <a:off x="3778602" y="2163160"/>
            <a:ext cx="923779" cy="1481934"/>
            <a:chOff x="3778602" y="913096"/>
            <a:chExt cx="923779" cy="1481934"/>
          </a:xfrm>
        </p:grpSpPr>
        <p:pic>
          <p:nvPicPr>
            <p:cNvPr id="23" name="Picture 22">
              <a:extLst>
                <a:ext uri="{FF2B5EF4-FFF2-40B4-BE49-F238E27FC236}">
                  <a16:creationId xmlns:a16="http://schemas.microsoft.com/office/drawing/2014/main" id="{25F1D1FE-C6B5-4918-A73C-51E0BFD43DED}"/>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50199" y="913096"/>
              <a:ext cx="780586" cy="765233"/>
            </a:xfrm>
            <a:prstGeom prst="rect">
              <a:avLst/>
            </a:prstGeom>
          </p:spPr>
        </p:pic>
        <p:sp>
          <p:nvSpPr>
            <p:cNvPr id="24" name="TextBox 23">
              <a:extLst>
                <a:ext uri="{FF2B5EF4-FFF2-40B4-BE49-F238E27FC236}">
                  <a16:creationId xmlns:a16="http://schemas.microsoft.com/office/drawing/2014/main" id="{4135F050-BECB-4F85-BE6A-3521EF16C8E1}"/>
                </a:ext>
              </a:extLst>
            </p:cNvPr>
            <p:cNvSpPr txBox="1"/>
            <p:nvPr/>
          </p:nvSpPr>
          <p:spPr>
            <a:xfrm>
              <a:off x="3778602" y="1748699"/>
              <a:ext cx="923779" cy="646331"/>
            </a:xfrm>
            <a:prstGeom prst="rect">
              <a:avLst/>
            </a:prstGeom>
            <a:noFill/>
          </p:spPr>
          <p:txBody>
            <a:bodyPr wrap="none" rtlCol="0">
              <a:spAutoFit/>
            </a:bodyPr>
            <a:lstStyle/>
            <a:p>
              <a:pPr algn="ctr"/>
              <a:r>
                <a:rPr lang="en-US" b="1" dirty="0">
                  <a:solidFill>
                    <a:schemeClr val="bg1"/>
                  </a:solidFill>
                </a:rPr>
                <a:t>Famous</a:t>
              </a:r>
            </a:p>
            <a:p>
              <a:pPr algn="ctr"/>
              <a:r>
                <a:rPr lang="en-US" b="1" dirty="0">
                  <a:solidFill>
                    <a:schemeClr val="bg1"/>
                  </a:solidFill>
                </a:rPr>
                <a:t>Quotes</a:t>
              </a:r>
            </a:p>
          </p:txBody>
        </p:sp>
      </p:grpSp>
      <p:grpSp>
        <p:nvGrpSpPr>
          <p:cNvPr id="25" name="Group 24">
            <a:extLst>
              <a:ext uri="{FF2B5EF4-FFF2-40B4-BE49-F238E27FC236}">
                <a16:creationId xmlns:a16="http://schemas.microsoft.com/office/drawing/2014/main" id="{45B8C772-CD72-4226-BD4E-B9842E3C028F}"/>
              </a:ext>
            </a:extLst>
          </p:cNvPr>
          <p:cNvGrpSpPr/>
          <p:nvPr/>
        </p:nvGrpSpPr>
        <p:grpSpPr>
          <a:xfrm>
            <a:off x="7107788" y="2163160"/>
            <a:ext cx="1211422" cy="1481937"/>
            <a:chOff x="7107788" y="913096"/>
            <a:chExt cx="1211422" cy="1481937"/>
          </a:xfrm>
        </p:grpSpPr>
        <p:pic>
          <p:nvPicPr>
            <p:cNvPr id="26" name="Picture 25">
              <a:extLst>
                <a:ext uri="{FF2B5EF4-FFF2-40B4-BE49-F238E27FC236}">
                  <a16:creationId xmlns:a16="http://schemas.microsoft.com/office/drawing/2014/main" id="{FEEC582B-2CE9-4819-B4FB-59FCCFF0F79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23206" y="913096"/>
              <a:ext cx="780586" cy="765233"/>
            </a:xfrm>
            <a:prstGeom prst="rect">
              <a:avLst/>
            </a:prstGeom>
          </p:spPr>
        </p:pic>
        <p:sp>
          <p:nvSpPr>
            <p:cNvPr id="27" name="TextBox 26">
              <a:extLst>
                <a:ext uri="{FF2B5EF4-FFF2-40B4-BE49-F238E27FC236}">
                  <a16:creationId xmlns:a16="http://schemas.microsoft.com/office/drawing/2014/main" id="{549EE295-2B81-4C22-8863-C0BF78AEECFE}"/>
                </a:ext>
              </a:extLst>
            </p:cNvPr>
            <p:cNvSpPr txBox="1"/>
            <p:nvPr/>
          </p:nvSpPr>
          <p:spPr>
            <a:xfrm>
              <a:off x="7107788" y="1748702"/>
              <a:ext cx="1211422" cy="646331"/>
            </a:xfrm>
            <a:prstGeom prst="rect">
              <a:avLst/>
            </a:prstGeom>
            <a:noFill/>
          </p:spPr>
          <p:txBody>
            <a:bodyPr wrap="none" rtlCol="0">
              <a:spAutoFit/>
            </a:bodyPr>
            <a:lstStyle/>
            <a:p>
              <a:pPr algn="ctr"/>
              <a:r>
                <a:rPr lang="en-US" b="1" dirty="0">
                  <a:solidFill>
                    <a:schemeClr val="bg1"/>
                  </a:solidFill>
                </a:rPr>
                <a:t>Inspiration</a:t>
              </a:r>
            </a:p>
            <a:p>
              <a:pPr algn="ctr"/>
              <a:r>
                <a:rPr lang="en-US" b="1" dirty="0">
                  <a:solidFill>
                    <a:schemeClr val="bg1"/>
                  </a:solidFill>
                </a:rPr>
                <a:t>Quotes</a:t>
              </a:r>
            </a:p>
          </p:txBody>
        </p:sp>
      </p:grpSp>
      <p:grpSp>
        <p:nvGrpSpPr>
          <p:cNvPr id="28" name="Group 27">
            <a:extLst>
              <a:ext uri="{FF2B5EF4-FFF2-40B4-BE49-F238E27FC236}">
                <a16:creationId xmlns:a16="http://schemas.microsoft.com/office/drawing/2014/main" id="{A88AC75E-1192-459B-8CB1-41A9EB387906}"/>
              </a:ext>
            </a:extLst>
          </p:cNvPr>
          <p:cNvGrpSpPr/>
          <p:nvPr/>
        </p:nvGrpSpPr>
        <p:grpSpPr>
          <a:xfrm>
            <a:off x="2141612" y="2163160"/>
            <a:ext cx="780586" cy="1228080"/>
            <a:chOff x="2141612" y="913096"/>
            <a:chExt cx="780586" cy="1228080"/>
          </a:xfrm>
        </p:grpSpPr>
        <p:pic>
          <p:nvPicPr>
            <p:cNvPr id="29" name="Picture 28">
              <a:extLst>
                <a:ext uri="{FF2B5EF4-FFF2-40B4-BE49-F238E27FC236}">
                  <a16:creationId xmlns:a16="http://schemas.microsoft.com/office/drawing/2014/main" id="{E5E081C5-D39F-4C84-A6D8-B3A77B72B65F}"/>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1612" y="913096"/>
              <a:ext cx="780586" cy="765233"/>
            </a:xfrm>
            <a:prstGeom prst="rect">
              <a:avLst/>
            </a:prstGeom>
          </p:spPr>
        </p:pic>
        <p:sp>
          <p:nvSpPr>
            <p:cNvPr id="30" name="TextBox 29">
              <a:extLst>
                <a:ext uri="{FF2B5EF4-FFF2-40B4-BE49-F238E27FC236}">
                  <a16:creationId xmlns:a16="http://schemas.microsoft.com/office/drawing/2014/main" id="{3A0E5BF6-8183-4E0A-A508-FC3F6BCAFFF9}"/>
                </a:ext>
              </a:extLst>
            </p:cNvPr>
            <p:cNvSpPr txBox="1"/>
            <p:nvPr/>
          </p:nvSpPr>
          <p:spPr>
            <a:xfrm>
              <a:off x="2199322" y="1771844"/>
              <a:ext cx="696153" cy="369332"/>
            </a:xfrm>
            <a:prstGeom prst="rect">
              <a:avLst/>
            </a:prstGeom>
            <a:noFill/>
          </p:spPr>
          <p:txBody>
            <a:bodyPr wrap="none" rtlCol="0">
              <a:spAutoFit/>
            </a:bodyPr>
            <a:lstStyle/>
            <a:p>
              <a:pPr algn="ctr"/>
              <a:r>
                <a:rPr lang="en-US" b="1" dirty="0">
                  <a:solidFill>
                    <a:schemeClr val="bg1"/>
                  </a:solidFill>
                </a:rPr>
                <a:t>Jokes</a:t>
              </a:r>
            </a:p>
          </p:txBody>
        </p:sp>
      </p:grpSp>
      <p:grpSp>
        <p:nvGrpSpPr>
          <p:cNvPr id="31" name="Group 30">
            <a:extLst>
              <a:ext uri="{FF2B5EF4-FFF2-40B4-BE49-F238E27FC236}">
                <a16:creationId xmlns:a16="http://schemas.microsoft.com/office/drawing/2014/main" id="{29F5F07D-B28E-4F89-BFAF-3FC36493A736}"/>
              </a:ext>
            </a:extLst>
          </p:cNvPr>
          <p:cNvGrpSpPr/>
          <p:nvPr/>
        </p:nvGrpSpPr>
        <p:grpSpPr>
          <a:xfrm>
            <a:off x="9193117" y="2163160"/>
            <a:ext cx="780586" cy="1782078"/>
            <a:chOff x="9193117" y="913096"/>
            <a:chExt cx="780586" cy="1782078"/>
          </a:xfrm>
        </p:grpSpPr>
        <p:pic>
          <p:nvPicPr>
            <p:cNvPr id="32" name="Picture 31">
              <a:extLst>
                <a:ext uri="{FF2B5EF4-FFF2-40B4-BE49-F238E27FC236}">
                  <a16:creationId xmlns:a16="http://schemas.microsoft.com/office/drawing/2014/main" id="{643503C5-86B6-4B77-B11C-C796769554B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93117" y="913096"/>
              <a:ext cx="780586" cy="765233"/>
            </a:xfrm>
            <a:prstGeom prst="rect">
              <a:avLst/>
            </a:prstGeom>
          </p:spPr>
        </p:pic>
        <p:sp>
          <p:nvSpPr>
            <p:cNvPr id="33" name="TextBox 32">
              <a:extLst>
                <a:ext uri="{FF2B5EF4-FFF2-40B4-BE49-F238E27FC236}">
                  <a16:creationId xmlns:a16="http://schemas.microsoft.com/office/drawing/2014/main" id="{99B1BF0C-2BE0-4B4C-9CA1-B0D2CD75DD56}"/>
                </a:ext>
              </a:extLst>
            </p:cNvPr>
            <p:cNvSpPr txBox="1"/>
            <p:nvPr/>
          </p:nvSpPr>
          <p:spPr>
            <a:xfrm>
              <a:off x="9202337" y="1771844"/>
              <a:ext cx="771366" cy="923330"/>
            </a:xfrm>
            <a:prstGeom prst="rect">
              <a:avLst/>
            </a:prstGeom>
            <a:noFill/>
          </p:spPr>
          <p:txBody>
            <a:bodyPr wrap="none" rtlCol="0">
              <a:spAutoFit/>
            </a:bodyPr>
            <a:lstStyle/>
            <a:p>
              <a:pPr algn="ctr"/>
              <a:r>
                <a:rPr lang="en-US" b="1" dirty="0">
                  <a:solidFill>
                    <a:schemeClr val="bg1"/>
                  </a:solidFill>
                </a:rPr>
                <a:t>Chuck</a:t>
              </a:r>
            </a:p>
            <a:p>
              <a:pPr algn="ctr"/>
              <a:r>
                <a:rPr lang="en-US" b="1" dirty="0">
                  <a:solidFill>
                    <a:schemeClr val="bg1"/>
                  </a:solidFill>
                </a:rPr>
                <a:t>Norris</a:t>
              </a:r>
            </a:p>
            <a:p>
              <a:pPr algn="ctr"/>
              <a:r>
                <a:rPr lang="en-US" b="1" dirty="0">
                  <a:solidFill>
                    <a:schemeClr val="bg1"/>
                  </a:solidFill>
                </a:rPr>
                <a:t>Facts</a:t>
              </a:r>
            </a:p>
          </p:txBody>
        </p:sp>
      </p:grpSp>
      <p:sp>
        <p:nvSpPr>
          <p:cNvPr id="36" name="Rectangle: Rounded Corners 35">
            <a:extLst>
              <a:ext uri="{FF2B5EF4-FFF2-40B4-BE49-F238E27FC236}">
                <a16:creationId xmlns:a16="http://schemas.microsoft.com/office/drawing/2014/main" id="{3D88A87C-8E68-4692-8499-7839812485B1}"/>
              </a:ext>
            </a:extLst>
          </p:cNvPr>
          <p:cNvSpPr/>
          <p:nvPr/>
        </p:nvSpPr>
        <p:spPr>
          <a:xfrm>
            <a:off x="705370" y="4572008"/>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Who</a:t>
            </a:r>
          </a:p>
        </p:txBody>
      </p:sp>
      <p:sp>
        <p:nvSpPr>
          <p:cNvPr id="37" name="Rectangle: Rounded Corners 36">
            <a:extLst>
              <a:ext uri="{FF2B5EF4-FFF2-40B4-BE49-F238E27FC236}">
                <a16:creationId xmlns:a16="http://schemas.microsoft.com/office/drawing/2014/main" id="{14A00076-B0C7-4C46-9467-F341DFA1F243}"/>
              </a:ext>
            </a:extLst>
          </p:cNvPr>
          <p:cNvSpPr/>
          <p:nvPr/>
        </p:nvSpPr>
        <p:spPr>
          <a:xfrm>
            <a:off x="2504563" y="4572007"/>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a:t>
            </a:r>
          </a:p>
        </p:txBody>
      </p:sp>
      <p:sp>
        <p:nvSpPr>
          <p:cNvPr id="38" name="Rectangle: Rounded Corners 37">
            <a:extLst>
              <a:ext uri="{FF2B5EF4-FFF2-40B4-BE49-F238E27FC236}">
                <a16:creationId xmlns:a16="http://schemas.microsoft.com/office/drawing/2014/main" id="{82E202F3-6DA4-499B-AC8F-F199FAC30A57}"/>
              </a:ext>
            </a:extLst>
          </p:cNvPr>
          <p:cNvSpPr/>
          <p:nvPr/>
        </p:nvSpPr>
        <p:spPr>
          <a:xfrm>
            <a:off x="4303756" y="4572006"/>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When</a:t>
            </a:r>
          </a:p>
        </p:txBody>
      </p:sp>
      <p:sp>
        <p:nvSpPr>
          <p:cNvPr id="39" name="Rectangle: Rounded Corners 38">
            <a:extLst>
              <a:ext uri="{FF2B5EF4-FFF2-40B4-BE49-F238E27FC236}">
                <a16:creationId xmlns:a16="http://schemas.microsoft.com/office/drawing/2014/main" id="{943C5469-C415-41E6-9D70-7FB9E6948617}"/>
              </a:ext>
            </a:extLst>
          </p:cNvPr>
          <p:cNvSpPr/>
          <p:nvPr/>
        </p:nvSpPr>
        <p:spPr>
          <a:xfrm>
            <a:off x="6102949" y="4572005"/>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Where</a:t>
            </a:r>
          </a:p>
        </p:txBody>
      </p:sp>
      <p:sp>
        <p:nvSpPr>
          <p:cNvPr id="40" name="Rectangle: Rounded Corners 39">
            <a:extLst>
              <a:ext uri="{FF2B5EF4-FFF2-40B4-BE49-F238E27FC236}">
                <a16:creationId xmlns:a16="http://schemas.microsoft.com/office/drawing/2014/main" id="{A9A88F1B-76DE-40E6-8F1B-0B4DC06D21AB}"/>
              </a:ext>
            </a:extLst>
          </p:cNvPr>
          <p:cNvSpPr/>
          <p:nvPr/>
        </p:nvSpPr>
        <p:spPr>
          <a:xfrm>
            <a:off x="7902142" y="4572004"/>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Why</a:t>
            </a:r>
          </a:p>
        </p:txBody>
      </p:sp>
      <p:sp>
        <p:nvSpPr>
          <p:cNvPr id="41" name="Rectangle: Rounded Corners 40">
            <a:extLst>
              <a:ext uri="{FF2B5EF4-FFF2-40B4-BE49-F238E27FC236}">
                <a16:creationId xmlns:a16="http://schemas.microsoft.com/office/drawing/2014/main" id="{2F5CE3AC-394C-4257-A691-E22FD4AD0D4A}"/>
              </a:ext>
            </a:extLst>
          </p:cNvPr>
          <p:cNvSpPr/>
          <p:nvPr/>
        </p:nvSpPr>
        <p:spPr>
          <a:xfrm>
            <a:off x="9701335" y="4572003"/>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How</a:t>
            </a:r>
          </a:p>
        </p:txBody>
      </p:sp>
    </p:spTree>
    <p:extLst>
      <p:ext uri="{BB962C8B-B14F-4D97-AF65-F5344CB8AC3E}">
        <p14:creationId xmlns:p14="http://schemas.microsoft.com/office/powerpoint/2010/main" val="413198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DCE8A-E0CD-4508-9F28-560A56E43659}"/>
              </a:ext>
            </a:extLst>
          </p:cNvPr>
          <p:cNvSpPr>
            <a:spLocks noGrp="1"/>
          </p:cNvSpPr>
          <p:nvPr>
            <p:ph type="title"/>
          </p:nvPr>
        </p:nvSpPr>
        <p:spPr/>
        <p:txBody>
          <a:bodyPr/>
          <a:lstStyle/>
          <a:p>
            <a:r>
              <a:rPr lang="en-US" dirty="0"/>
              <a:t>What’s the problem?</a:t>
            </a:r>
          </a:p>
        </p:txBody>
      </p:sp>
      <p:grpSp>
        <p:nvGrpSpPr>
          <p:cNvPr id="19" name="Group 18">
            <a:extLst>
              <a:ext uri="{FF2B5EF4-FFF2-40B4-BE49-F238E27FC236}">
                <a16:creationId xmlns:a16="http://schemas.microsoft.com/office/drawing/2014/main" id="{19E5F373-34E8-4D4D-AE39-03B4031A4E8C}"/>
              </a:ext>
            </a:extLst>
          </p:cNvPr>
          <p:cNvGrpSpPr/>
          <p:nvPr/>
        </p:nvGrpSpPr>
        <p:grpSpPr>
          <a:xfrm>
            <a:off x="5508629" y="2163160"/>
            <a:ext cx="874342" cy="1505079"/>
            <a:chOff x="5508629" y="913096"/>
            <a:chExt cx="874342" cy="1505079"/>
          </a:xfrm>
        </p:grpSpPr>
        <p:pic>
          <p:nvPicPr>
            <p:cNvPr id="20" name="Picture 19">
              <a:extLst>
                <a:ext uri="{FF2B5EF4-FFF2-40B4-BE49-F238E27FC236}">
                  <a16:creationId xmlns:a16="http://schemas.microsoft.com/office/drawing/2014/main" id="{3683D769-5314-46FB-BF1F-EBFB2A9D7DA1}"/>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8786" y="913096"/>
              <a:ext cx="780586" cy="765233"/>
            </a:xfrm>
            <a:prstGeom prst="rect">
              <a:avLst/>
            </a:prstGeom>
          </p:spPr>
        </p:pic>
        <p:sp>
          <p:nvSpPr>
            <p:cNvPr id="21" name="TextBox 20">
              <a:extLst>
                <a:ext uri="{FF2B5EF4-FFF2-40B4-BE49-F238E27FC236}">
                  <a16:creationId xmlns:a16="http://schemas.microsoft.com/office/drawing/2014/main" id="{9C4D7E38-EDF6-4CBE-B2FB-3C09B00BEC44}"/>
                </a:ext>
              </a:extLst>
            </p:cNvPr>
            <p:cNvSpPr txBox="1"/>
            <p:nvPr/>
          </p:nvSpPr>
          <p:spPr>
            <a:xfrm>
              <a:off x="5508629" y="1771844"/>
              <a:ext cx="874342" cy="646331"/>
            </a:xfrm>
            <a:prstGeom prst="rect">
              <a:avLst/>
            </a:prstGeom>
            <a:noFill/>
          </p:spPr>
          <p:txBody>
            <a:bodyPr wrap="none" rtlCol="0">
              <a:spAutoFit/>
            </a:bodyPr>
            <a:lstStyle/>
            <a:p>
              <a:pPr algn="ctr"/>
              <a:r>
                <a:rPr lang="en-US" b="1" dirty="0">
                  <a:solidFill>
                    <a:schemeClr val="bg1"/>
                  </a:solidFill>
                </a:rPr>
                <a:t>Movie</a:t>
              </a:r>
            </a:p>
            <a:p>
              <a:pPr algn="ctr"/>
              <a:r>
                <a:rPr lang="en-US" b="1" dirty="0">
                  <a:solidFill>
                    <a:schemeClr val="bg1"/>
                  </a:solidFill>
                </a:rPr>
                <a:t>Quotes</a:t>
              </a:r>
            </a:p>
          </p:txBody>
        </p:sp>
      </p:grpSp>
      <p:grpSp>
        <p:nvGrpSpPr>
          <p:cNvPr id="22" name="Group 21">
            <a:extLst>
              <a:ext uri="{FF2B5EF4-FFF2-40B4-BE49-F238E27FC236}">
                <a16:creationId xmlns:a16="http://schemas.microsoft.com/office/drawing/2014/main" id="{A7AEF4EC-B21A-479A-A699-FD304E6AAE55}"/>
              </a:ext>
            </a:extLst>
          </p:cNvPr>
          <p:cNvGrpSpPr/>
          <p:nvPr/>
        </p:nvGrpSpPr>
        <p:grpSpPr>
          <a:xfrm>
            <a:off x="3778602" y="2163160"/>
            <a:ext cx="923779" cy="1481934"/>
            <a:chOff x="3778602" y="913096"/>
            <a:chExt cx="923779" cy="1481934"/>
          </a:xfrm>
        </p:grpSpPr>
        <p:pic>
          <p:nvPicPr>
            <p:cNvPr id="23" name="Picture 22">
              <a:extLst>
                <a:ext uri="{FF2B5EF4-FFF2-40B4-BE49-F238E27FC236}">
                  <a16:creationId xmlns:a16="http://schemas.microsoft.com/office/drawing/2014/main" id="{25F1D1FE-C6B5-4918-A73C-51E0BFD43DED}"/>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50199" y="913096"/>
              <a:ext cx="780586" cy="765233"/>
            </a:xfrm>
            <a:prstGeom prst="rect">
              <a:avLst/>
            </a:prstGeom>
          </p:spPr>
        </p:pic>
        <p:sp>
          <p:nvSpPr>
            <p:cNvPr id="24" name="TextBox 23">
              <a:extLst>
                <a:ext uri="{FF2B5EF4-FFF2-40B4-BE49-F238E27FC236}">
                  <a16:creationId xmlns:a16="http://schemas.microsoft.com/office/drawing/2014/main" id="{4135F050-BECB-4F85-BE6A-3521EF16C8E1}"/>
                </a:ext>
              </a:extLst>
            </p:cNvPr>
            <p:cNvSpPr txBox="1"/>
            <p:nvPr/>
          </p:nvSpPr>
          <p:spPr>
            <a:xfrm>
              <a:off x="3778602" y="1748699"/>
              <a:ext cx="923779" cy="646331"/>
            </a:xfrm>
            <a:prstGeom prst="rect">
              <a:avLst/>
            </a:prstGeom>
            <a:noFill/>
          </p:spPr>
          <p:txBody>
            <a:bodyPr wrap="none" rtlCol="0">
              <a:spAutoFit/>
            </a:bodyPr>
            <a:lstStyle/>
            <a:p>
              <a:pPr algn="ctr"/>
              <a:r>
                <a:rPr lang="en-US" b="1" dirty="0">
                  <a:solidFill>
                    <a:schemeClr val="bg1"/>
                  </a:solidFill>
                </a:rPr>
                <a:t>Famous</a:t>
              </a:r>
            </a:p>
            <a:p>
              <a:pPr algn="ctr"/>
              <a:r>
                <a:rPr lang="en-US" b="1" dirty="0">
                  <a:solidFill>
                    <a:schemeClr val="bg1"/>
                  </a:solidFill>
                </a:rPr>
                <a:t>Quotes</a:t>
              </a:r>
            </a:p>
          </p:txBody>
        </p:sp>
      </p:grpSp>
      <p:grpSp>
        <p:nvGrpSpPr>
          <p:cNvPr id="25" name="Group 24">
            <a:extLst>
              <a:ext uri="{FF2B5EF4-FFF2-40B4-BE49-F238E27FC236}">
                <a16:creationId xmlns:a16="http://schemas.microsoft.com/office/drawing/2014/main" id="{45B8C772-CD72-4226-BD4E-B9842E3C028F}"/>
              </a:ext>
            </a:extLst>
          </p:cNvPr>
          <p:cNvGrpSpPr/>
          <p:nvPr/>
        </p:nvGrpSpPr>
        <p:grpSpPr>
          <a:xfrm>
            <a:off x="7107788" y="2163160"/>
            <a:ext cx="1211422" cy="1481937"/>
            <a:chOff x="7107788" y="913096"/>
            <a:chExt cx="1211422" cy="1481937"/>
          </a:xfrm>
        </p:grpSpPr>
        <p:pic>
          <p:nvPicPr>
            <p:cNvPr id="26" name="Picture 25">
              <a:extLst>
                <a:ext uri="{FF2B5EF4-FFF2-40B4-BE49-F238E27FC236}">
                  <a16:creationId xmlns:a16="http://schemas.microsoft.com/office/drawing/2014/main" id="{FEEC582B-2CE9-4819-B4FB-59FCCFF0F79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23206" y="913096"/>
              <a:ext cx="780586" cy="765233"/>
            </a:xfrm>
            <a:prstGeom prst="rect">
              <a:avLst/>
            </a:prstGeom>
          </p:spPr>
        </p:pic>
        <p:sp>
          <p:nvSpPr>
            <p:cNvPr id="27" name="TextBox 26">
              <a:extLst>
                <a:ext uri="{FF2B5EF4-FFF2-40B4-BE49-F238E27FC236}">
                  <a16:creationId xmlns:a16="http://schemas.microsoft.com/office/drawing/2014/main" id="{549EE295-2B81-4C22-8863-C0BF78AEECFE}"/>
                </a:ext>
              </a:extLst>
            </p:cNvPr>
            <p:cNvSpPr txBox="1"/>
            <p:nvPr/>
          </p:nvSpPr>
          <p:spPr>
            <a:xfrm>
              <a:off x="7107788" y="1748702"/>
              <a:ext cx="1211422" cy="646331"/>
            </a:xfrm>
            <a:prstGeom prst="rect">
              <a:avLst/>
            </a:prstGeom>
            <a:noFill/>
          </p:spPr>
          <p:txBody>
            <a:bodyPr wrap="none" rtlCol="0">
              <a:spAutoFit/>
            </a:bodyPr>
            <a:lstStyle/>
            <a:p>
              <a:pPr algn="ctr"/>
              <a:r>
                <a:rPr lang="en-US" b="1" dirty="0">
                  <a:solidFill>
                    <a:schemeClr val="bg1"/>
                  </a:solidFill>
                </a:rPr>
                <a:t>Inspiration</a:t>
              </a:r>
            </a:p>
            <a:p>
              <a:pPr algn="ctr"/>
              <a:r>
                <a:rPr lang="en-US" b="1" dirty="0">
                  <a:solidFill>
                    <a:schemeClr val="bg1"/>
                  </a:solidFill>
                </a:rPr>
                <a:t>Quotes</a:t>
              </a:r>
            </a:p>
          </p:txBody>
        </p:sp>
      </p:grpSp>
      <p:grpSp>
        <p:nvGrpSpPr>
          <p:cNvPr id="28" name="Group 27">
            <a:extLst>
              <a:ext uri="{FF2B5EF4-FFF2-40B4-BE49-F238E27FC236}">
                <a16:creationId xmlns:a16="http://schemas.microsoft.com/office/drawing/2014/main" id="{A88AC75E-1192-459B-8CB1-41A9EB387906}"/>
              </a:ext>
            </a:extLst>
          </p:cNvPr>
          <p:cNvGrpSpPr/>
          <p:nvPr/>
        </p:nvGrpSpPr>
        <p:grpSpPr>
          <a:xfrm>
            <a:off x="2141612" y="2163160"/>
            <a:ext cx="780586" cy="1228080"/>
            <a:chOff x="2141612" y="913096"/>
            <a:chExt cx="780586" cy="1228080"/>
          </a:xfrm>
        </p:grpSpPr>
        <p:pic>
          <p:nvPicPr>
            <p:cNvPr id="29" name="Picture 28">
              <a:extLst>
                <a:ext uri="{FF2B5EF4-FFF2-40B4-BE49-F238E27FC236}">
                  <a16:creationId xmlns:a16="http://schemas.microsoft.com/office/drawing/2014/main" id="{E5E081C5-D39F-4C84-A6D8-B3A77B72B65F}"/>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1612" y="913096"/>
              <a:ext cx="780586" cy="765233"/>
            </a:xfrm>
            <a:prstGeom prst="rect">
              <a:avLst/>
            </a:prstGeom>
          </p:spPr>
        </p:pic>
        <p:sp>
          <p:nvSpPr>
            <p:cNvPr id="30" name="TextBox 29">
              <a:extLst>
                <a:ext uri="{FF2B5EF4-FFF2-40B4-BE49-F238E27FC236}">
                  <a16:creationId xmlns:a16="http://schemas.microsoft.com/office/drawing/2014/main" id="{3A0E5BF6-8183-4E0A-A508-FC3F6BCAFFF9}"/>
                </a:ext>
              </a:extLst>
            </p:cNvPr>
            <p:cNvSpPr txBox="1"/>
            <p:nvPr/>
          </p:nvSpPr>
          <p:spPr>
            <a:xfrm>
              <a:off x="2199322" y="1771844"/>
              <a:ext cx="696153" cy="369332"/>
            </a:xfrm>
            <a:prstGeom prst="rect">
              <a:avLst/>
            </a:prstGeom>
            <a:noFill/>
          </p:spPr>
          <p:txBody>
            <a:bodyPr wrap="none" rtlCol="0">
              <a:spAutoFit/>
            </a:bodyPr>
            <a:lstStyle/>
            <a:p>
              <a:pPr algn="ctr"/>
              <a:r>
                <a:rPr lang="en-US" b="1" dirty="0">
                  <a:solidFill>
                    <a:schemeClr val="bg1"/>
                  </a:solidFill>
                </a:rPr>
                <a:t>Jokes</a:t>
              </a:r>
            </a:p>
          </p:txBody>
        </p:sp>
      </p:grpSp>
      <p:grpSp>
        <p:nvGrpSpPr>
          <p:cNvPr id="31" name="Group 30">
            <a:extLst>
              <a:ext uri="{FF2B5EF4-FFF2-40B4-BE49-F238E27FC236}">
                <a16:creationId xmlns:a16="http://schemas.microsoft.com/office/drawing/2014/main" id="{29F5F07D-B28E-4F89-BFAF-3FC36493A736}"/>
              </a:ext>
            </a:extLst>
          </p:cNvPr>
          <p:cNvGrpSpPr/>
          <p:nvPr/>
        </p:nvGrpSpPr>
        <p:grpSpPr>
          <a:xfrm>
            <a:off x="9193117" y="2163160"/>
            <a:ext cx="780586" cy="1782078"/>
            <a:chOff x="9193117" y="913096"/>
            <a:chExt cx="780586" cy="1782078"/>
          </a:xfrm>
        </p:grpSpPr>
        <p:pic>
          <p:nvPicPr>
            <p:cNvPr id="32" name="Picture 31">
              <a:extLst>
                <a:ext uri="{FF2B5EF4-FFF2-40B4-BE49-F238E27FC236}">
                  <a16:creationId xmlns:a16="http://schemas.microsoft.com/office/drawing/2014/main" id="{643503C5-86B6-4B77-B11C-C796769554B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93117" y="913096"/>
              <a:ext cx="780586" cy="765233"/>
            </a:xfrm>
            <a:prstGeom prst="rect">
              <a:avLst/>
            </a:prstGeom>
          </p:spPr>
        </p:pic>
        <p:sp>
          <p:nvSpPr>
            <p:cNvPr id="33" name="TextBox 32">
              <a:extLst>
                <a:ext uri="{FF2B5EF4-FFF2-40B4-BE49-F238E27FC236}">
                  <a16:creationId xmlns:a16="http://schemas.microsoft.com/office/drawing/2014/main" id="{99B1BF0C-2BE0-4B4C-9CA1-B0D2CD75DD56}"/>
                </a:ext>
              </a:extLst>
            </p:cNvPr>
            <p:cNvSpPr txBox="1"/>
            <p:nvPr/>
          </p:nvSpPr>
          <p:spPr>
            <a:xfrm>
              <a:off x="9202337" y="1771844"/>
              <a:ext cx="771366" cy="923330"/>
            </a:xfrm>
            <a:prstGeom prst="rect">
              <a:avLst/>
            </a:prstGeom>
            <a:noFill/>
          </p:spPr>
          <p:txBody>
            <a:bodyPr wrap="none" rtlCol="0">
              <a:spAutoFit/>
            </a:bodyPr>
            <a:lstStyle/>
            <a:p>
              <a:pPr algn="ctr"/>
              <a:r>
                <a:rPr lang="en-US" b="1" dirty="0">
                  <a:solidFill>
                    <a:schemeClr val="bg1"/>
                  </a:solidFill>
                </a:rPr>
                <a:t>Chuck</a:t>
              </a:r>
            </a:p>
            <a:p>
              <a:pPr algn="ctr"/>
              <a:r>
                <a:rPr lang="en-US" b="1" dirty="0">
                  <a:solidFill>
                    <a:schemeClr val="bg1"/>
                  </a:solidFill>
                </a:rPr>
                <a:t>Norris</a:t>
              </a:r>
            </a:p>
            <a:p>
              <a:pPr algn="ctr"/>
              <a:r>
                <a:rPr lang="en-US" b="1" dirty="0">
                  <a:solidFill>
                    <a:schemeClr val="bg1"/>
                  </a:solidFill>
                </a:rPr>
                <a:t>Facts</a:t>
              </a:r>
            </a:p>
          </p:txBody>
        </p:sp>
      </p:grpSp>
      <p:sp>
        <p:nvSpPr>
          <p:cNvPr id="36" name="Rectangle: Rounded Corners 35">
            <a:extLst>
              <a:ext uri="{FF2B5EF4-FFF2-40B4-BE49-F238E27FC236}">
                <a16:creationId xmlns:a16="http://schemas.microsoft.com/office/drawing/2014/main" id="{3D88A87C-8E68-4692-8499-7839812485B1}"/>
              </a:ext>
            </a:extLst>
          </p:cNvPr>
          <p:cNvSpPr/>
          <p:nvPr/>
        </p:nvSpPr>
        <p:spPr>
          <a:xfrm>
            <a:off x="705370" y="4572008"/>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Who</a:t>
            </a:r>
          </a:p>
        </p:txBody>
      </p:sp>
      <p:sp>
        <p:nvSpPr>
          <p:cNvPr id="37" name="Rectangle: Rounded Corners 36">
            <a:extLst>
              <a:ext uri="{FF2B5EF4-FFF2-40B4-BE49-F238E27FC236}">
                <a16:creationId xmlns:a16="http://schemas.microsoft.com/office/drawing/2014/main" id="{14A00076-B0C7-4C46-9467-F341DFA1F243}"/>
              </a:ext>
            </a:extLst>
          </p:cNvPr>
          <p:cNvSpPr/>
          <p:nvPr/>
        </p:nvSpPr>
        <p:spPr>
          <a:xfrm>
            <a:off x="2504563" y="4572007"/>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a:t>
            </a:r>
          </a:p>
        </p:txBody>
      </p:sp>
      <p:sp>
        <p:nvSpPr>
          <p:cNvPr id="38" name="Rectangle: Rounded Corners 37">
            <a:extLst>
              <a:ext uri="{FF2B5EF4-FFF2-40B4-BE49-F238E27FC236}">
                <a16:creationId xmlns:a16="http://schemas.microsoft.com/office/drawing/2014/main" id="{82E202F3-6DA4-499B-AC8F-F199FAC30A57}"/>
              </a:ext>
            </a:extLst>
          </p:cNvPr>
          <p:cNvSpPr/>
          <p:nvPr/>
        </p:nvSpPr>
        <p:spPr>
          <a:xfrm>
            <a:off x="4303756" y="4572006"/>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When</a:t>
            </a:r>
          </a:p>
        </p:txBody>
      </p:sp>
      <p:sp>
        <p:nvSpPr>
          <p:cNvPr id="39" name="Rectangle: Rounded Corners 38">
            <a:extLst>
              <a:ext uri="{FF2B5EF4-FFF2-40B4-BE49-F238E27FC236}">
                <a16:creationId xmlns:a16="http://schemas.microsoft.com/office/drawing/2014/main" id="{943C5469-C415-41E6-9D70-7FB9E6948617}"/>
              </a:ext>
            </a:extLst>
          </p:cNvPr>
          <p:cNvSpPr/>
          <p:nvPr/>
        </p:nvSpPr>
        <p:spPr>
          <a:xfrm>
            <a:off x="6102949" y="4572005"/>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Where</a:t>
            </a:r>
          </a:p>
        </p:txBody>
      </p:sp>
      <p:sp>
        <p:nvSpPr>
          <p:cNvPr id="40" name="Rectangle: Rounded Corners 39">
            <a:extLst>
              <a:ext uri="{FF2B5EF4-FFF2-40B4-BE49-F238E27FC236}">
                <a16:creationId xmlns:a16="http://schemas.microsoft.com/office/drawing/2014/main" id="{A9A88F1B-76DE-40E6-8F1B-0B4DC06D21AB}"/>
              </a:ext>
            </a:extLst>
          </p:cNvPr>
          <p:cNvSpPr/>
          <p:nvPr/>
        </p:nvSpPr>
        <p:spPr>
          <a:xfrm>
            <a:off x="7902142" y="4572004"/>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Why</a:t>
            </a:r>
          </a:p>
        </p:txBody>
      </p:sp>
      <p:sp>
        <p:nvSpPr>
          <p:cNvPr id="41" name="Rectangle: Rounded Corners 40">
            <a:extLst>
              <a:ext uri="{FF2B5EF4-FFF2-40B4-BE49-F238E27FC236}">
                <a16:creationId xmlns:a16="http://schemas.microsoft.com/office/drawing/2014/main" id="{2F5CE3AC-394C-4257-A691-E22FD4AD0D4A}"/>
              </a:ext>
            </a:extLst>
          </p:cNvPr>
          <p:cNvSpPr/>
          <p:nvPr/>
        </p:nvSpPr>
        <p:spPr>
          <a:xfrm>
            <a:off x="9701335" y="4572003"/>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How</a:t>
            </a:r>
          </a:p>
        </p:txBody>
      </p:sp>
    </p:spTree>
    <p:extLst>
      <p:ext uri="{BB962C8B-B14F-4D97-AF65-F5344CB8AC3E}">
        <p14:creationId xmlns:p14="http://schemas.microsoft.com/office/powerpoint/2010/main" val="239950597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9" presetClass="exit" presetSubtype="0" fill="hold" nodeType="withEffect">
                                  <p:stCondLst>
                                    <p:cond delay="0"/>
                                  </p:stCondLst>
                                  <p:childTnLst>
                                    <p:animEffect transition="out" filter="dissolve">
                                      <p:cBhvr>
                                        <p:cTn id="18" dur="500"/>
                                        <p:tgtEl>
                                          <p:spTgt spid="31"/>
                                        </p:tgtEl>
                                      </p:cBhvr>
                                    </p:animEffect>
                                    <p:set>
                                      <p:cBhvr>
                                        <p:cTn id="19" dur="1" fill="hold">
                                          <p:stCondLst>
                                            <p:cond delay="499"/>
                                          </p:stCondLst>
                                        </p:cTn>
                                        <p:tgtEl>
                                          <p:spTgt spid="31"/>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37"/>
                                        </p:tgtEl>
                                      </p:cBhvr>
                                    </p:animEffect>
                                    <p:set>
                                      <p:cBhvr>
                                        <p:cTn id="25" dur="1" fill="hold">
                                          <p:stCondLst>
                                            <p:cond delay="499"/>
                                          </p:stCondLst>
                                        </p:cTn>
                                        <p:tgtEl>
                                          <p:spTgt spid="37"/>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38"/>
                                        </p:tgtEl>
                                      </p:cBhvr>
                                    </p:animEffect>
                                    <p:set>
                                      <p:cBhvr>
                                        <p:cTn id="28" dur="1" fill="hold">
                                          <p:stCondLst>
                                            <p:cond delay="499"/>
                                          </p:stCondLst>
                                        </p:cTn>
                                        <p:tgtEl>
                                          <p:spTgt spid="38"/>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39"/>
                                        </p:tgtEl>
                                      </p:cBhvr>
                                    </p:animEffect>
                                    <p:set>
                                      <p:cBhvr>
                                        <p:cTn id="31" dur="1" fill="hold">
                                          <p:stCondLst>
                                            <p:cond delay="499"/>
                                          </p:stCondLst>
                                        </p:cTn>
                                        <p:tgtEl>
                                          <p:spTgt spid="39"/>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40"/>
                                        </p:tgtEl>
                                      </p:cBhvr>
                                    </p:animEffect>
                                    <p:set>
                                      <p:cBhvr>
                                        <p:cTn id="34" dur="1" fill="hold">
                                          <p:stCondLst>
                                            <p:cond delay="499"/>
                                          </p:stCondLst>
                                        </p:cTn>
                                        <p:tgtEl>
                                          <p:spTgt spid="40"/>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41"/>
                                        </p:tgtEl>
                                      </p:cBhvr>
                                    </p:animEffect>
                                    <p:set>
                                      <p:cBhvr>
                                        <p:cTn id="37"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3C32A-E581-491B-9C81-76464DDD1D1E}"/>
              </a:ext>
            </a:extLst>
          </p:cNvPr>
          <p:cNvSpPr>
            <a:spLocks noGrp="1"/>
          </p:cNvSpPr>
          <p:nvPr>
            <p:ph type="title"/>
          </p:nvPr>
        </p:nvSpPr>
        <p:spPr/>
        <p:txBody>
          <a:bodyPr/>
          <a:lstStyle/>
          <a:p>
            <a:r>
              <a:rPr lang="en-US" dirty="0"/>
              <a:t>What’s the problem?</a:t>
            </a:r>
          </a:p>
        </p:txBody>
      </p:sp>
      <p:grpSp>
        <p:nvGrpSpPr>
          <p:cNvPr id="82" name="Group 81">
            <a:extLst>
              <a:ext uri="{FF2B5EF4-FFF2-40B4-BE49-F238E27FC236}">
                <a16:creationId xmlns:a16="http://schemas.microsoft.com/office/drawing/2014/main" id="{7A68F39C-0A11-4059-B467-1A867C4423CA}"/>
              </a:ext>
            </a:extLst>
          </p:cNvPr>
          <p:cNvGrpSpPr/>
          <p:nvPr/>
        </p:nvGrpSpPr>
        <p:grpSpPr>
          <a:xfrm>
            <a:off x="2914937" y="4998669"/>
            <a:ext cx="1292277" cy="1206698"/>
            <a:chOff x="2914937" y="4998669"/>
            <a:chExt cx="1292277" cy="1206698"/>
          </a:xfrm>
        </p:grpSpPr>
        <p:pic>
          <p:nvPicPr>
            <p:cNvPr id="32" name="Picture 31">
              <a:extLst>
                <a:ext uri="{FF2B5EF4-FFF2-40B4-BE49-F238E27FC236}">
                  <a16:creationId xmlns:a16="http://schemas.microsoft.com/office/drawing/2014/main" id="{C51B65D1-E5A8-4A05-B8D7-D3211A50D918}"/>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48612" y="4998669"/>
              <a:ext cx="627681" cy="774900"/>
            </a:xfrm>
            <a:prstGeom prst="rect">
              <a:avLst/>
            </a:prstGeom>
          </p:spPr>
        </p:pic>
        <p:sp>
          <p:nvSpPr>
            <p:cNvPr id="36" name="TextBox 35">
              <a:extLst>
                <a:ext uri="{FF2B5EF4-FFF2-40B4-BE49-F238E27FC236}">
                  <a16:creationId xmlns:a16="http://schemas.microsoft.com/office/drawing/2014/main" id="{D42BAD58-5AF1-4675-9848-FD243F36135C}"/>
                </a:ext>
              </a:extLst>
            </p:cNvPr>
            <p:cNvSpPr txBox="1"/>
            <p:nvPr/>
          </p:nvSpPr>
          <p:spPr>
            <a:xfrm>
              <a:off x="2914937" y="5836035"/>
              <a:ext cx="1292277" cy="369332"/>
            </a:xfrm>
            <a:prstGeom prst="rect">
              <a:avLst/>
            </a:prstGeom>
            <a:noFill/>
          </p:spPr>
          <p:txBody>
            <a:bodyPr wrap="none" rtlCol="0">
              <a:spAutoFit/>
            </a:bodyPr>
            <a:lstStyle/>
            <a:p>
              <a:pPr algn="ctr"/>
              <a:r>
                <a:rPr lang="en-US" b="1" dirty="0">
                  <a:solidFill>
                    <a:schemeClr val="bg1"/>
                  </a:solidFill>
                </a:rPr>
                <a:t>Account DB</a:t>
              </a:r>
            </a:p>
          </p:txBody>
        </p:sp>
      </p:grpSp>
      <p:grpSp>
        <p:nvGrpSpPr>
          <p:cNvPr id="83" name="Group 82">
            <a:extLst>
              <a:ext uri="{FF2B5EF4-FFF2-40B4-BE49-F238E27FC236}">
                <a16:creationId xmlns:a16="http://schemas.microsoft.com/office/drawing/2014/main" id="{89BA0F9F-5B9F-423F-8C56-E8FBD6E30434}"/>
              </a:ext>
            </a:extLst>
          </p:cNvPr>
          <p:cNvGrpSpPr/>
          <p:nvPr/>
        </p:nvGrpSpPr>
        <p:grpSpPr>
          <a:xfrm>
            <a:off x="4540000" y="4998669"/>
            <a:ext cx="1431097" cy="1206698"/>
            <a:chOff x="4540000" y="4998669"/>
            <a:chExt cx="1431097" cy="1206698"/>
          </a:xfrm>
        </p:grpSpPr>
        <p:pic>
          <p:nvPicPr>
            <p:cNvPr id="33" name="Picture 32">
              <a:extLst>
                <a:ext uri="{FF2B5EF4-FFF2-40B4-BE49-F238E27FC236}">
                  <a16:creationId xmlns:a16="http://schemas.microsoft.com/office/drawing/2014/main" id="{7E487B57-F2B3-4604-A973-BDED0AC9FC6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41706" y="4998669"/>
              <a:ext cx="627681" cy="774900"/>
            </a:xfrm>
            <a:prstGeom prst="rect">
              <a:avLst/>
            </a:prstGeom>
          </p:spPr>
        </p:pic>
        <p:sp>
          <p:nvSpPr>
            <p:cNvPr id="37" name="TextBox 36">
              <a:extLst>
                <a:ext uri="{FF2B5EF4-FFF2-40B4-BE49-F238E27FC236}">
                  <a16:creationId xmlns:a16="http://schemas.microsoft.com/office/drawing/2014/main" id="{E151356C-34E9-4DC2-A5EC-F94EBC2C59DC}"/>
                </a:ext>
              </a:extLst>
            </p:cNvPr>
            <p:cNvSpPr txBox="1"/>
            <p:nvPr/>
          </p:nvSpPr>
          <p:spPr>
            <a:xfrm>
              <a:off x="4540000" y="5836035"/>
              <a:ext cx="1431097" cy="369332"/>
            </a:xfrm>
            <a:prstGeom prst="rect">
              <a:avLst/>
            </a:prstGeom>
            <a:noFill/>
          </p:spPr>
          <p:txBody>
            <a:bodyPr wrap="none" rtlCol="0">
              <a:spAutoFit/>
            </a:bodyPr>
            <a:lstStyle/>
            <a:p>
              <a:pPr algn="ctr"/>
              <a:r>
                <a:rPr lang="en-US" b="1" dirty="0">
                  <a:solidFill>
                    <a:schemeClr val="bg1"/>
                  </a:solidFill>
                </a:rPr>
                <a:t>Inventory DB</a:t>
              </a:r>
            </a:p>
          </p:txBody>
        </p:sp>
      </p:grpSp>
      <p:grpSp>
        <p:nvGrpSpPr>
          <p:cNvPr id="84" name="Group 83">
            <a:extLst>
              <a:ext uri="{FF2B5EF4-FFF2-40B4-BE49-F238E27FC236}">
                <a16:creationId xmlns:a16="http://schemas.microsoft.com/office/drawing/2014/main" id="{79D7C96B-020D-4838-9903-FC76BD63AA6A}"/>
              </a:ext>
            </a:extLst>
          </p:cNvPr>
          <p:cNvGrpSpPr/>
          <p:nvPr/>
        </p:nvGrpSpPr>
        <p:grpSpPr>
          <a:xfrm>
            <a:off x="6423007" y="4998669"/>
            <a:ext cx="1068306" cy="1206698"/>
            <a:chOff x="6423007" y="4998669"/>
            <a:chExt cx="1068306" cy="1206698"/>
          </a:xfrm>
        </p:grpSpPr>
        <p:pic>
          <p:nvPicPr>
            <p:cNvPr id="34" name="Picture 33">
              <a:extLst>
                <a:ext uri="{FF2B5EF4-FFF2-40B4-BE49-F238E27FC236}">
                  <a16:creationId xmlns:a16="http://schemas.microsoft.com/office/drawing/2014/main" id="{F8750237-74D8-4BFE-BECB-939F8465EC8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34800" y="4998669"/>
              <a:ext cx="627681" cy="774900"/>
            </a:xfrm>
            <a:prstGeom prst="rect">
              <a:avLst/>
            </a:prstGeom>
          </p:spPr>
        </p:pic>
        <p:sp>
          <p:nvSpPr>
            <p:cNvPr id="38" name="TextBox 37">
              <a:extLst>
                <a:ext uri="{FF2B5EF4-FFF2-40B4-BE49-F238E27FC236}">
                  <a16:creationId xmlns:a16="http://schemas.microsoft.com/office/drawing/2014/main" id="{BDAEFA18-69B1-4F50-8AAF-0BBBE732DCF6}"/>
                </a:ext>
              </a:extLst>
            </p:cNvPr>
            <p:cNvSpPr txBox="1"/>
            <p:nvPr/>
          </p:nvSpPr>
          <p:spPr>
            <a:xfrm>
              <a:off x="6423007" y="5836035"/>
              <a:ext cx="1068306" cy="369332"/>
            </a:xfrm>
            <a:prstGeom prst="rect">
              <a:avLst/>
            </a:prstGeom>
            <a:noFill/>
          </p:spPr>
          <p:txBody>
            <a:bodyPr wrap="none" rtlCol="0">
              <a:spAutoFit/>
            </a:bodyPr>
            <a:lstStyle/>
            <a:p>
              <a:pPr algn="ctr"/>
              <a:r>
                <a:rPr lang="en-US" b="1" dirty="0">
                  <a:solidFill>
                    <a:schemeClr val="bg1"/>
                  </a:solidFill>
                </a:rPr>
                <a:t>Order DB</a:t>
              </a:r>
            </a:p>
          </p:txBody>
        </p:sp>
      </p:grpSp>
      <p:grpSp>
        <p:nvGrpSpPr>
          <p:cNvPr id="85" name="Group 84">
            <a:extLst>
              <a:ext uri="{FF2B5EF4-FFF2-40B4-BE49-F238E27FC236}">
                <a16:creationId xmlns:a16="http://schemas.microsoft.com/office/drawing/2014/main" id="{57886391-4236-4E5F-A862-61DEE6DAE603}"/>
              </a:ext>
            </a:extLst>
          </p:cNvPr>
          <p:cNvGrpSpPr/>
          <p:nvPr/>
        </p:nvGrpSpPr>
        <p:grpSpPr>
          <a:xfrm>
            <a:off x="8109553" y="4998669"/>
            <a:ext cx="1337226" cy="1206698"/>
            <a:chOff x="8109553" y="4998669"/>
            <a:chExt cx="1337226" cy="1206698"/>
          </a:xfrm>
        </p:grpSpPr>
        <p:pic>
          <p:nvPicPr>
            <p:cNvPr id="35" name="Picture 34">
              <a:extLst>
                <a:ext uri="{FF2B5EF4-FFF2-40B4-BE49-F238E27FC236}">
                  <a16:creationId xmlns:a16="http://schemas.microsoft.com/office/drawing/2014/main" id="{C4D6C236-8084-4AAC-8E01-0E721285AB4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64324" y="4998669"/>
              <a:ext cx="627681" cy="774900"/>
            </a:xfrm>
            <a:prstGeom prst="rect">
              <a:avLst/>
            </a:prstGeom>
          </p:spPr>
        </p:pic>
        <p:sp>
          <p:nvSpPr>
            <p:cNvPr id="39" name="TextBox 38">
              <a:extLst>
                <a:ext uri="{FF2B5EF4-FFF2-40B4-BE49-F238E27FC236}">
                  <a16:creationId xmlns:a16="http://schemas.microsoft.com/office/drawing/2014/main" id="{3C4755FF-678C-4907-A2EF-209FFA7989F0}"/>
                </a:ext>
              </a:extLst>
            </p:cNvPr>
            <p:cNvSpPr txBox="1"/>
            <p:nvPr/>
          </p:nvSpPr>
          <p:spPr>
            <a:xfrm>
              <a:off x="8109553" y="5836035"/>
              <a:ext cx="1337226" cy="369332"/>
            </a:xfrm>
            <a:prstGeom prst="rect">
              <a:avLst/>
            </a:prstGeom>
            <a:noFill/>
          </p:spPr>
          <p:txBody>
            <a:bodyPr wrap="none" rtlCol="0">
              <a:spAutoFit/>
            </a:bodyPr>
            <a:lstStyle/>
            <a:p>
              <a:pPr algn="ctr"/>
              <a:r>
                <a:rPr lang="en-US" b="1" dirty="0">
                  <a:solidFill>
                    <a:schemeClr val="bg1"/>
                  </a:solidFill>
                </a:rPr>
                <a:t>Shipping DB</a:t>
              </a:r>
            </a:p>
          </p:txBody>
        </p:sp>
      </p:grpSp>
      <p:sp>
        <p:nvSpPr>
          <p:cNvPr id="40" name="Cube 39">
            <a:extLst>
              <a:ext uri="{FF2B5EF4-FFF2-40B4-BE49-F238E27FC236}">
                <a16:creationId xmlns:a16="http://schemas.microsoft.com/office/drawing/2014/main" id="{DA1B370E-C172-4BB2-842A-831075636CE6}"/>
              </a:ext>
            </a:extLst>
          </p:cNvPr>
          <p:cNvSpPr/>
          <p:nvPr/>
        </p:nvSpPr>
        <p:spPr>
          <a:xfrm>
            <a:off x="5520932" y="1622925"/>
            <a:ext cx="1150136" cy="790531"/>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Web App</a:t>
            </a:r>
          </a:p>
        </p:txBody>
      </p:sp>
      <p:sp>
        <p:nvSpPr>
          <p:cNvPr id="41" name="Cube 40">
            <a:extLst>
              <a:ext uri="{FF2B5EF4-FFF2-40B4-BE49-F238E27FC236}">
                <a16:creationId xmlns:a16="http://schemas.microsoft.com/office/drawing/2014/main" id="{214F9F1F-C35D-4183-A104-8BE6CB103548}"/>
              </a:ext>
            </a:extLst>
          </p:cNvPr>
          <p:cNvSpPr/>
          <p:nvPr/>
        </p:nvSpPr>
        <p:spPr>
          <a:xfrm>
            <a:off x="3791570" y="1616597"/>
            <a:ext cx="1150136" cy="790531"/>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Mobile App</a:t>
            </a:r>
          </a:p>
        </p:txBody>
      </p:sp>
      <p:sp>
        <p:nvSpPr>
          <p:cNvPr id="42" name="Cube 41">
            <a:extLst>
              <a:ext uri="{FF2B5EF4-FFF2-40B4-BE49-F238E27FC236}">
                <a16:creationId xmlns:a16="http://schemas.microsoft.com/office/drawing/2014/main" id="{F7603FCC-325B-4442-B0BA-89DDE9DE561D}"/>
              </a:ext>
            </a:extLst>
          </p:cNvPr>
          <p:cNvSpPr/>
          <p:nvPr/>
        </p:nvSpPr>
        <p:spPr>
          <a:xfrm>
            <a:off x="7253399" y="1616597"/>
            <a:ext cx="1150136" cy="790531"/>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External System</a:t>
            </a:r>
          </a:p>
        </p:txBody>
      </p:sp>
      <p:cxnSp>
        <p:nvCxnSpPr>
          <p:cNvPr id="44" name="Straight Arrow Connector 43">
            <a:extLst>
              <a:ext uri="{FF2B5EF4-FFF2-40B4-BE49-F238E27FC236}">
                <a16:creationId xmlns:a16="http://schemas.microsoft.com/office/drawing/2014/main" id="{4875B546-BA1D-401E-8CF8-26D3061F9A17}"/>
              </a:ext>
            </a:extLst>
          </p:cNvPr>
          <p:cNvCxnSpPr>
            <a:stCxn id="5" idx="2"/>
            <a:endCxn id="32" idx="0"/>
          </p:cNvCxnSpPr>
          <p:nvPr/>
        </p:nvCxnSpPr>
        <p:spPr>
          <a:xfrm flipH="1">
            <a:off x="3562453" y="3914100"/>
            <a:ext cx="1" cy="108456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40BD015-280F-4253-8767-93120D173524}"/>
              </a:ext>
            </a:extLst>
          </p:cNvPr>
          <p:cNvGrpSpPr/>
          <p:nvPr/>
        </p:nvGrpSpPr>
        <p:grpSpPr>
          <a:xfrm>
            <a:off x="3079244" y="3123569"/>
            <a:ext cx="963661" cy="1436861"/>
            <a:chOff x="3079244" y="3123569"/>
            <a:chExt cx="963661" cy="1436861"/>
          </a:xfrm>
        </p:grpSpPr>
        <p:pic>
          <p:nvPicPr>
            <p:cNvPr id="5" name="Picture 4">
              <a:extLst>
                <a:ext uri="{FF2B5EF4-FFF2-40B4-BE49-F238E27FC236}">
                  <a16:creationId xmlns:a16="http://schemas.microsoft.com/office/drawing/2014/main" id="{64B2BBCB-A606-4DAD-A978-98E398B841DC}"/>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172160" y="3123569"/>
              <a:ext cx="780587" cy="790531"/>
            </a:xfrm>
            <a:prstGeom prst="rect">
              <a:avLst/>
            </a:prstGeom>
          </p:spPr>
        </p:pic>
        <p:sp>
          <p:nvSpPr>
            <p:cNvPr id="25" name="TextBox 24">
              <a:extLst>
                <a:ext uri="{FF2B5EF4-FFF2-40B4-BE49-F238E27FC236}">
                  <a16:creationId xmlns:a16="http://schemas.microsoft.com/office/drawing/2014/main" id="{EFFDB9F0-0949-41EB-B429-B23F45DD21E5}"/>
                </a:ext>
              </a:extLst>
            </p:cNvPr>
            <p:cNvSpPr txBox="1"/>
            <p:nvPr/>
          </p:nvSpPr>
          <p:spPr>
            <a:xfrm>
              <a:off x="3079244" y="3914099"/>
              <a:ext cx="963661" cy="646331"/>
            </a:xfrm>
            <a:prstGeom prst="rect">
              <a:avLst/>
            </a:prstGeom>
            <a:noFill/>
          </p:spPr>
          <p:txBody>
            <a:bodyPr wrap="none" rtlCol="0">
              <a:spAutoFit/>
            </a:bodyPr>
            <a:lstStyle/>
            <a:p>
              <a:pPr algn="ctr"/>
              <a:r>
                <a:rPr lang="en-US" b="1" dirty="0">
                  <a:solidFill>
                    <a:schemeClr val="bg1"/>
                  </a:solidFill>
                </a:rPr>
                <a:t>Account</a:t>
              </a:r>
            </a:p>
            <a:p>
              <a:pPr algn="ctr"/>
              <a:r>
                <a:rPr lang="en-US" b="1" dirty="0">
                  <a:solidFill>
                    <a:schemeClr val="bg1"/>
                  </a:solidFill>
                </a:rPr>
                <a:t>Service</a:t>
              </a:r>
            </a:p>
          </p:txBody>
        </p:sp>
      </p:grpSp>
      <p:cxnSp>
        <p:nvCxnSpPr>
          <p:cNvPr id="46" name="Straight Arrow Connector 45">
            <a:extLst>
              <a:ext uri="{FF2B5EF4-FFF2-40B4-BE49-F238E27FC236}">
                <a16:creationId xmlns:a16="http://schemas.microsoft.com/office/drawing/2014/main" id="{19E23ACF-F258-4052-B940-3F61AFECCEC1}"/>
              </a:ext>
            </a:extLst>
          </p:cNvPr>
          <p:cNvCxnSpPr>
            <a:stCxn id="21" idx="2"/>
            <a:endCxn id="33" idx="0"/>
          </p:cNvCxnSpPr>
          <p:nvPr/>
        </p:nvCxnSpPr>
        <p:spPr>
          <a:xfrm flipH="1">
            <a:off x="5255547" y="3914100"/>
            <a:ext cx="2" cy="108456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8406B8D-2340-4E1B-903E-CCAD5FB21BD9}"/>
              </a:ext>
            </a:extLst>
          </p:cNvPr>
          <p:cNvCxnSpPr>
            <a:stCxn id="22" idx="2"/>
            <a:endCxn id="34" idx="0"/>
          </p:cNvCxnSpPr>
          <p:nvPr/>
        </p:nvCxnSpPr>
        <p:spPr>
          <a:xfrm flipH="1">
            <a:off x="6948641" y="3898469"/>
            <a:ext cx="12215" cy="110020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FFCED50-562E-468D-8528-537B3F38B146}"/>
              </a:ext>
            </a:extLst>
          </p:cNvPr>
          <p:cNvCxnSpPr>
            <a:stCxn id="23" idx="2"/>
            <a:endCxn id="35" idx="0"/>
          </p:cNvCxnSpPr>
          <p:nvPr/>
        </p:nvCxnSpPr>
        <p:spPr>
          <a:xfrm flipH="1">
            <a:off x="8778165" y="3914100"/>
            <a:ext cx="1" cy="108456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31B600AE-B57C-4DED-850E-57DCD6D132A1}"/>
              </a:ext>
            </a:extLst>
          </p:cNvPr>
          <p:cNvGrpSpPr/>
          <p:nvPr/>
        </p:nvGrpSpPr>
        <p:grpSpPr>
          <a:xfrm>
            <a:off x="4808561" y="3123569"/>
            <a:ext cx="869598" cy="1436861"/>
            <a:chOff x="4808561" y="3123569"/>
            <a:chExt cx="869598" cy="1436861"/>
          </a:xfrm>
        </p:grpSpPr>
        <p:pic>
          <p:nvPicPr>
            <p:cNvPr id="21" name="Picture 20">
              <a:extLst>
                <a:ext uri="{FF2B5EF4-FFF2-40B4-BE49-F238E27FC236}">
                  <a16:creationId xmlns:a16="http://schemas.microsoft.com/office/drawing/2014/main" id="{6E29612C-A8C7-4C42-8E58-948B7117473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865255" y="3123569"/>
              <a:ext cx="780587" cy="790531"/>
            </a:xfrm>
            <a:prstGeom prst="rect">
              <a:avLst/>
            </a:prstGeom>
          </p:spPr>
        </p:pic>
        <p:sp>
          <p:nvSpPr>
            <p:cNvPr id="26" name="TextBox 25">
              <a:extLst>
                <a:ext uri="{FF2B5EF4-FFF2-40B4-BE49-F238E27FC236}">
                  <a16:creationId xmlns:a16="http://schemas.microsoft.com/office/drawing/2014/main" id="{6A2B3BD9-6D6C-4D4B-A0B5-2F7C02AC1E8D}"/>
                </a:ext>
              </a:extLst>
            </p:cNvPr>
            <p:cNvSpPr txBox="1"/>
            <p:nvPr/>
          </p:nvSpPr>
          <p:spPr>
            <a:xfrm>
              <a:off x="4808561" y="3914099"/>
              <a:ext cx="869598" cy="646331"/>
            </a:xfrm>
            <a:prstGeom prst="rect">
              <a:avLst/>
            </a:prstGeom>
            <a:noFill/>
          </p:spPr>
          <p:txBody>
            <a:bodyPr wrap="none" rtlCol="0">
              <a:spAutoFit/>
            </a:bodyPr>
            <a:lstStyle/>
            <a:p>
              <a:pPr algn="ctr"/>
              <a:r>
                <a:rPr lang="en-US" b="1" dirty="0">
                  <a:solidFill>
                    <a:schemeClr val="bg1"/>
                  </a:solidFill>
                </a:rPr>
                <a:t>Book</a:t>
              </a:r>
            </a:p>
            <a:p>
              <a:pPr algn="ctr"/>
              <a:r>
                <a:rPr lang="en-US" b="1" dirty="0">
                  <a:solidFill>
                    <a:schemeClr val="bg1"/>
                  </a:solidFill>
                </a:rPr>
                <a:t>Service</a:t>
              </a:r>
            </a:p>
          </p:txBody>
        </p:sp>
      </p:grpSp>
      <p:grpSp>
        <p:nvGrpSpPr>
          <p:cNvPr id="78" name="Group 77">
            <a:extLst>
              <a:ext uri="{FF2B5EF4-FFF2-40B4-BE49-F238E27FC236}">
                <a16:creationId xmlns:a16="http://schemas.microsoft.com/office/drawing/2014/main" id="{EEE829FA-F6BF-436E-8FFC-0C36D6EBE1CE}"/>
              </a:ext>
            </a:extLst>
          </p:cNvPr>
          <p:cNvGrpSpPr/>
          <p:nvPr/>
        </p:nvGrpSpPr>
        <p:grpSpPr>
          <a:xfrm>
            <a:off x="6550073" y="3107938"/>
            <a:ext cx="869598" cy="1452491"/>
            <a:chOff x="6550073" y="3107938"/>
            <a:chExt cx="869598" cy="1452491"/>
          </a:xfrm>
        </p:grpSpPr>
        <p:pic>
          <p:nvPicPr>
            <p:cNvPr id="22" name="Picture 21">
              <a:extLst>
                <a:ext uri="{FF2B5EF4-FFF2-40B4-BE49-F238E27FC236}">
                  <a16:creationId xmlns:a16="http://schemas.microsoft.com/office/drawing/2014/main" id="{7CC62BD3-22E9-4902-8C8E-5104C7472174}"/>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570562" y="3107938"/>
              <a:ext cx="780587" cy="790531"/>
            </a:xfrm>
            <a:prstGeom prst="rect">
              <a:avLst/>
            </a:prstGeom>
          </p:spPr>
        </p:pic>
        <p:sp>
          <p:nvSpPr>
            <p:cNvPr id="27" name="TextBox 26">
              <a:extLst>
                <a:ext uri="{FF2B5EF4-FFF2-40B4-BE49-F238E27FC236}">
                  <a16:creationId xmlns:a16="http://schemas.microsoft.com/office/drawing/2014/main" id="{2439281E-915E-4976-919B-E9CF6EE031F2}"/>
                </a:ext>
              </a:extLst>
            </p:cNvPr>
            <p:cNvSpPr txBox="1"/>
            <p:nvPr/>
          </p:nvSpPr>
          <p:spPr>
            <a:xfrm>
              <a:off x="6550073" y="3914098"/>
              <a:ext cx="869598" cy="646331"/>
            </a:xfrm>
            <a:prstGeom prst="rect">
              <a:avLst/>
            </a:prstGeom>
            <a:noFill/>
          </p:spPr>
          <p:txBody>
            <a:bodyPr wrap="none" rtlCol="0">
              <a:spAutoFit/>
            </a:bodyPr>
            <a:lstStyle/>
            <a:p>
              <a:pPr algn="ctr"/>
              <a:r>
                <a:rPr lang="en-US" b="1" dirty="0">
                  <a:solidFill>
                    <a:schemeClr val="bg1"/>
                  </a:solidFill>
                </a:rPr>
                <a:t>Order</a:t>
              </a:r>
            </a:p>
            <a:p>
              <a:pPr algn="ctr"/>
              <a:r>
                <a:rPr lang="en-US" b="1" dirty="0">
                  <a:solidFill>
                    <a:schemeClr val="bg1"/>
                  </a:solidFill>
                </a:rPr>
                <a:t>Service</a:t>
              </a:r>
            </a:p>
          </p:txBody>
        </p:sp>
      </p:grpSp>
      <p:grpSp>
        <p:nvGrpSpPr>
          <p:cNvPr id="77" name="Group 76">
            <a:extLst>
              <a:ext uri="{FF2B5EF4-FFF2-40B4-BE49-F238E27FC236}">
                <a16:creationId xmlns:a16="http://schemas.microsoft.com/office/drawing/2014/main" id="{0A83CFD0-2549-4E0D-8E20-5EA390B90C0C}"/>
              </a:ext>
            </a:extLst>
          </p:cNvPr>
          <p:cNvGrpSpPr/>
          <p:nvPr/>
        </p:nvGrpSpPr>
        <p:grpSpPr>
          <a:xfrm>
            <a:off x="8322656" y="3123569"/>
            <a:ext cx="1008609" cy="1436860"/>
            <a:chOff x="8322656" y="3123569"/>
            <a:chExt cx="1008609" cy="1436860"/>
          </a:xfrm>
        </p:grpSpPr>
        <p:pic>
          <p:nvPicPr>
            <p:cNvPr id="23" name="Picture 22">
              <a:extLst>
                <a:ext uri="{FF2B5EF4-FFF2-40B4-BE49-F238E27FC236}">
                  <a16:creationId xmlns:a16="http://schemas.microsoft.com/office/drawing/2014/main" id="{1D11F07D-6A42-4744-89EF-0763124F463C}"/>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8387872" y="3123569"/>
              <a:ext cx="780587" cy="790531"/>
            </a:xfrm>
            <a:prstGeom prst="rect">
              <a:avLst/>
            </a:prstGeom>
          </p:spPr>
        </p:pic>
        <p:sp>
          <p:nvSpPr>
            <p:cNvPr id="28" name="TextBox 27">
              <a:extLst>
                <a:ext uri="{FF2B5EF4-FFF2-40B4-BE49-F238E27FC236}">
                  <a16:creationId xmlns:a16="http://schemas.microsoft.com/office/drawing/2014/main" id="{6BFF71A6-4659-422E-A785-BDC1EEF5E028}"/>
                </a:ext>
              </a:extLst>
            </p:cNvPr>
            <p:cNvSpPr txBox="1"/>
            <p:nvPr/>
          </p:nvSpPr>
          <p:spPr>
            <a:xfrm>
              <a:off x="8322656" y="3914098"/>
              <a:ext cx="1008609" cy="646331"/>
            </a:xfrm>
            <a:prstGeom prst="rect">
              <a:avLst/>
            </a:prstGeom>
            <a:noFill/>
          </p:spPr>
          <p:txBody>
            <a:bodyPr wrap="none" rtlCol="0">
              <a:spAutoFit/>
            </a:bodyPr>
            <a:lstStyle/>
            <a:p>
              <a:pPr algn="ctr"/>
              <a:r>
                <a:rPr lang="en-US" b="1" dirty="0">
                  <a:solidFill>
                    <a:schemeClr val="bg1"/>
                  </a:solidFill>
                </a:rPr>
                <a:t>Shipping</a:t>
              </a:r>
            </a:p>
            <a:p>
              <a:pPr algn="ctr"/>
              <a:r>
                <a:rPr lang="en-US" b="1" dirty="0">
                  <a:solidFill>
                    <a:schemeClr val="bg1"/>
                  </a:solidFill>
                </a:rPr>
                <a:t>Service</a:t>
              </a:r>
            </a:p>
          </p:txBody>
        </p:sp>
      </p:grpSp>
      <p:cxnSp>
        <p:nvCxnSpPr>
          <p:cNvPr id="62" name="Straight Arrow Connector 61">
            <a:extLst>
              <a:ext uri="{FF2B5EF4-FFF2-40B4-BE49-F238E27FC236}">
                <a16:creationId xmlns:a16="http://schemas.microsoft.com/office/drawing/2014/main" id="{8F7E4D65-F9E7-4DBB-9F1E-8E034813BAAA}"/>
              </a:ext>
            </a:extLst>
          </p:cNvPr>
          <p:cNvCxnSpPr>
            <a:stCxn id="41" idx="3"/>
            <a:endCxn id="5" idx="0"/>
          </p:cNvCxnSpPr>
          <p:nvPr/>
        </p:nvCxnSpPr>
        <p:spPr>
          <a:xfrm flipH="1">
            <a:off x="3562454" y="2407128"/>
            <a:ext cx="705368" cy="71644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A7547C3-3BB6-4C1C-BE59-B4954885973F}"/>
              </a:ext>
            </a:extLst>
          </p:cNvPr>
          <p:cNvCxnSpPr>
            <a:stCxn id="41" idx="3"/>
            <a:endCxn id="21" idx="0"/>
          </p:cNvCxnSpPr>
          <p:nvPr/>
        </p:nvCxnSpPr>
        <p:spPr>
          <a:xfrm>
            <a:off x="4267822" y="2407128"/>
            <a:ext cx="987727" cy="71644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4F24097-A572-42D1-B56F-12C3066AC132}"/>
              </a:ext>
            </a:extLst>
          </p:cNvPr>
          <p:cNvCxnSpPr>
            <a:stCxn id="41" idx="3"/>
            <a:endCxn id="22" idx="0"/>
          </p:cNvCxnSpPr>
          <p:nvPr/>
        </p:nvCxnSpPr>
        <p:spPr>
          <a:xfrm>
            <a:off x="4267822" y="2407128"/>
            <a:ext cx="2693034" cy="70081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7CF20C5-38A4-41EA-8AAF-19805B59FEE8}"/>
              </a:ext>
            </a:extLst>
          </p:cNvPr>
          <p:cNvCxnSpPr>
            <a:stCxn id="41" idx="3"/>
            <a:endCxn id="23" idx="0"/>
          </p:cNvCxnSpPr>
          <p:nvPr/>
        </p:nvCxnSpPr>
        <p:spPr>
          <a:xfrm>
            <a:off x="4267822" y="2407128"/>
            <a:ext cx="4510344" cy="71644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F1BED95-BE6D-4877-A6EC-AAAD427D3AC6}"/>
              </a:ext>
            </a:extLst>
          </p:cNvPr>
          <p:cNvCxnSpPr>
            <a:cxnSpLocks/>
          </p:cNvCxnSpPr>
          <p:nvPr/>
        </p:nvCxnSpPr>
        <p:spPr>
          <a:xfrm flipH="1">
            <a:off x="3694557" y="2413455"/>
            <a:ext cx="2293285" cy="710113"/>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C555FF6-B66C-489F-8502-DE5064307AAA}"/>
              </a:ext>
            </a:extLst>
          </p:cNvPr>
          <p:cNvCxnSpPr>
            <a:stCxn id="40" idx="3"/>
            <a:endCxn id="21" idx="0"/>
          </p:cNvCxnSpPr>
          <p:nvPr/>
        </p:nvCxnSpPr>
        <p:spPr>
          <a:xfrm flipH="1">
            <a:off x="5255549" y="2413456"/>
            <a:ext cx="741635" cy="710113"/>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37C10D5-729A-485C-94F5-7D284941CABA}"/>
              </a:ext>
            </a:extLst>
          </p:cNvPr>
          <p:cNvCxnSpPr>
            <a:stCxn id="40" idx="3"/>
            <a:endCxn id="22" idx="0"/>
          </p:cNvCxnSpPr>
          <p:nvPr/>
        </p:nvCxnSpPr>
        <p:spPr>
          <a:xfrm>
            <a:off x="5997184" y="2413456"/>
            <a:ext cx="963672" cy="694482"/>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7A071B3-E5C6-47CC-84E6-F24B34C76113}"/>
              </a:ext>
            </a:extLst>
          </p:cNvPr>
          <p:cNvCxnSpPr>
            <a:stCxn id="40" idx="3"/>
            <a:endCxn id="23" idx="0"/>
          </p:cNvCxnSpPr>
          <p:nvPr/>
        </p:nvCxnSpPr>
        <p:spPr>
          <a:xfrm>
            <a:off x="5997184" y="2413456"/>
            <a:ext cx="2780982" cy="710113"/>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4955352-E824-4FC3-ABE5-61A5E03B9EF2}"/>
              </a:ext>
            </a:extLst>
          </p:cNvPr>
          <p:cNvCxnSpPr>
            <a:stCxn id="42" idx="3"/>
            <a:endCxn id="5" idx="0"/>
          </p:cNvCxnSpPr>
          <p:nvPr/>
        </p:nvCxnSpPr>
        <p:spPr>
          <a:xfrm flipH="1">
            <a:off x="3562454" y="2407128"/>
            <a:ext cx="4167197" cy="7164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5B82D3D-96CC-485D-9FFD-1326D60BFA0F}"/>
              </a:ext>
            </a:extLst>
          </p:cNvPr>
          <p:cNvCxnSpPr>
            <a:stCxn id="42" idx="3"/>
            <a:endCxn id="21" idx="0"/>
          </p:cNvCxnSpPr>
          <p:nvPr/>
        </p:nvCxnSpPr>
        <p:spPr>
          <a:xfrm flipH="1">
            <a:off x="5255549" y="2407128"/>
            <a:ext cx="2474102" cy="7164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B97F473-AC16-41E4-B31A-F3B156C2DABA}"/>
              </a:ext>
            </a:extLst>
          </p:cNvPr>
          <p:cNvCxnSpPr>
            <a:stCxn id="42" idx="3"/>
            <a:endCxn id="22" idx="0"/>
          </p:cNvCxnSpPr>
          <p:nvPr/>
        </p:nvCxnSpPr>
        <p:spPr>
          <a:xfrm flipH="1">
            <a:off x="6960856" y="2407128"/>
            <a:ext cx="768795" cy="7008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9B7E9A-D589-4787-816D-4B1F8EB523DD}"/>
              </a:ext>
            </a:extLst>
          </p:cNvPr>
          <p:cNvCxnSpPr>
            <a:stCxn id="42" idx="3"/>
            <a:endCxn id="23" idx="0"/>
          </p:cNvCxnSpPr>
          <p:nvPr/>
        </p:nvCxnSpPr>
        <p:spPr>
          <a:xfrm>
            <a:off x="7729651" y="2407128"/>
            <a:ext cx="1048515" cy="7164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9E24D2AE-DD9E-46FE-9DD9-7778B1DBFDB2}"/>
              </a:ext>
            </a:extLst>
          </p:cNvPr>
          <p:cNvSpPr/>
          <p:nvPr/>
        </p:nvSpPr>
        <p:spPr>
          <a:xfrm>
            <a:off x="475499" y="1690688"/>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Who</a:t>
            </a:r>
          </a:p>
        </p:txBody>
      </p:sp>
      <p:sp>
        <p:nvSpPr>
          <p:cNvPr id="93" name="Rectangle: Rounded Corners 92">
            <a:extLst>
              <a:ext uri="{FF2B5EF4-FFF2-40B4-BE49-F238E27FC236}">
                <a16:creationId xmlns:a16="http://schemas.microsoft.com/office/drawing/2014/main" id="{236FC8AD-5CF3-4CDD-8D54-BF824895F388}"/>
              </a:ext>
            </a:extLst>
          </p:cNvPr>
          <p:cNvSpPr/>
          <p:nvPr/>
        </p:nvSpPr>
        <p:spPr>
          <a:xfrm>
            <a:off x="475499" y="2421404"/>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a:t>
            </a:r>
          </a:p>
        </p:txBody>
      </p:sp>
      <p:sp>
        <p:nvSpPr>
          <p:cNvPr id="94" name="Rectangle: Rounded Corners 93">
            <a:extLst>
              <a:ext uri="{FF2B5EF4-FFF2-40B4-BE49-F238E27FC236}">
                <a16:creationId xmlns:a16="http://schemas.microsoft.com/office/drawing/2014/main" id="{73B0D745-279D-49D3-8957-B2B8AC831F01}"/>
              </a:ext>
            </a:extLst>
          </p:cNvPr>
          <p:cNvSpPr/>
          <p:nvPr/>
        </p:nvSpPr>
        <p:spPr>
          <a:xfrm>
            <a:off x="475499" y="3152120"/>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When</a:t>
            </a:r>
          </a:p>
        </p:txBody>
      </p:sp>
      <p:sp>
        <p:nvSpPr>
          <p:cNvPr id="95" name="Rectangle: Rounded Corners 94">
            <a:extLst>
              <a:ext uri="{FF2B5EF4-FFF2-40B4-BE49-F238E27FC236}">
                <a16:creationId xmlns:a16="http://schemas.microsoft.com/office/drawing/2014/main" id="{F816F945-F3FD-4A7D-A8DB-F1DE95817C1A}"/>
              </a:ext>
            </a:extLst>
          </p:cNvPr>
          <p:cNvSpPr/>
          <p:nvPr/>
        </p:nvSpPr>
        <p:spPr>
          <a:xfrm>
            <a:off x="475499" y="3886776"/>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Where</a:t>
            </a:r>
          </a:p>
        </p:txBody>
      </p:sp>
      <p:sp>
        <p:nvSpPr>
          <p:cNvPr id="96" name="Rectangle: Rounded Corners 95">
            <a:extLst>
              <a:ext uri="{FF2B5EF4-FFF2-40B4-BE49-F238E27FC236}">
                <a16:creationId xmlns:a16="http://schemas.microsoft.com/office/drawing/2014/main" id="{301BA990-4112-4DB8-A931-3C4383683225}"/>
              </a:ext>
            </a:extLst>
          </p:cNvPr>
          <p:cNvSpPr/>
          <p:nvPr/>
        </p:nvSpPr>
        <p:spPr>
          <a:xfrm>
            <a:off x="475499" y="4621433"/>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Why</a:t>
            </a:r>
          </a:p>
        </p:txBody>
      </p:sp>
      <p:sp>
        <p:nvSpPr>
          <p:cNvPr id="97" name="Rectangle: Rounded Corners 96">
            <a:extLst>
              <a:ext uri="{FF2B5EF4-FFF2-40B4-BE49-F238E27FC236}">
                <a16:creationId xmlns:a16="http://schemas.microsoft.com/office/drawing/2014/main" id="{C16FE3EB-5C21-49F1-A902-BF7F5110F90D}"/>
              </a:ext>
            </a:extLst>
          </p:cNvPr>
          <p:cNvSpPr/>
          <p:nvPr/>
        </p:nvSpPr>
        <p:spPr>
          <a:xfrm>
            <a:off x="475499" y="5356090"/>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How</a:t>
            </a:r>
          </a:p>
        </p:txBody>
      </p:sp>
    </p:spTree>
    <p:extLst>
      <p:ext uri="{BB962C8B-B14F-4D97-AF65-F5344CB8AC3E}">
        <p14:creationId xmlns:p14="http://schemas.microsoft.com/office/powerpoint/2010/main" val="60795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500"/>
                                        <p:tgtEl>
                                          <p:spTgt spid="85"/>
                                        </p:tgtEl>
                                      </p:cBhvr>
                                    </p:animEffect>
                                  </p:childTnLst>
                                </p:cTn>
                              </p:par>
                              <p:par>
                                <p:cTn id="21" presetID="10" presetClass="entr" presetSubtype="0" fill="hold"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ntr" presetSubtype="0" fill="hold"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500"/>
                                        <p:tgtEl>
                                          <p:spTgt spid="83"/>
                                        </p:tgtEl>
                                      </p:cBhvr>
                                    </p:animEffect>
                                  </p:childTnLst>
                                </p:cTn>
                              </p:par>
                              <p:par>
                                <p:cTn id="27" presetID="10" presetClass="entr" presetSubtype="0" fill="hold" nodeType="with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fade">
                                      <p:cBhvr>
                                        <p:cTn id="29" dur="500"/>
                                        <p:tgtEl>
                                          <p:spTgt spid="82"/>
                                        </p:tgtEl>
                                      </p:cBhvr>
                                    </p:animEffect>
                                  </p:childTnLst>
                                </p:cTn>
                              </p:par>
                            </p:childTnLst>
                          </p:cTn>
                        </p:par>
                        <p:par>
                          <p:cTn id="30" fill="hold">
                            <p:stCondLst>
                              <p:cond delay="1000"/>
                            </p:stCondLst>
                            <p:childTnLst>
                              <p:par>
                                <p:cTn id="31" presetID="22" presetClass="entr" presetSubtype="1" fill="hold"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up)">
                                      <p:cBhvr>
                                        <p:cTn id="33" dur="500"/>
                                        <p:tgtEl>
                                          <p:spTgt spid="44"/>
                                        </p:tgtEl>
                                      </p:cBhvr>
                                    </p:animEffect>
                                  </p:childTnLst>
                                </p:cTn>
                              </p:par>
                              <p:par>
                                <p:cTn id="34" presetID="22" presetClass="entr" presetSubtype="1" fill="hold"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up)">
                                      <p:cBhvr>
                                        <p:cTn id="36" dur="500"/>
                                        <p:tgtEl>
                                          <p:spTgt spid="46"/>
                                        </p:tgtEl>
                                      </p:cBhvr>
                                    </p:animEffect>
                                  </p:childTnLst>
                                </p:cTn>
                              </p:par>
                              <p:par>
                                <p:cTn id="37" presetID="22" presetClass="entr" presetSubtype="1"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up)">
                                      <p:cBhvr>
                                        <p:cTn id="39" dur="500"/>
                                        <p:tgtEl>
                                          <p:spTgt spid="48"/>
                                        </p:tgtEl>
                                      </p:cBhvr>
                                    </p:animEffect>
                                  </p:childTnLst>
                                </p:cTn>
                              </p:par>
                              <p:par>
                                <p:cTn id="40" presetID="22" presetClass="entr" presetSubtype="1"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up)">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up)">
                                      <p:cBhvr>
                                        <p:cTn id="51" dur="500"/>
                                        <p:tgtEl>
                                          <p:spTgt spid="52"/>
                                        </p:tgtEl>
                                      </p:cBhvr>
                                    </p:animEffect>
                                  </p:childTnLst>
                                </p:cTn>
                              </p:par>
                              <p:par>
                                <p:cTn id="52" presetID="22" presetClass="entr" presetSubtype="1" fill="hold"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500"/>
                                        <p:tgtEl>
                                          <p:spTgt spid="54"/>
                                        </p:tgtEl>
                                      </p:cBhvr>
                                    </p:animEffect>
                                  </p:childTnLst>
                                </p:cTn>
                              </p:par>
                              <p:par>
                                <p:cTn id="55" presetID="22" presetClass="entr" presetSubtype="1"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up)">
                                      <p:cBhvr>
                                        <p:cTn id="57" dur="500"/>
                                        <p:tgtEl>
                                          <p:spTgt spid="58"/>
                                        </p:tgtEl>
                                      </p:cBhvr>
                                    </p:animEffect>
                                  </p:childTnLst>
                                </p:cTn>
                              </p:par>
                              <p:par>
                                <p:cTn id="58" presetID="22" presetClass="entr" presetSubtype="1" fill="hold"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up)">
                                      <p:cBhvr>
                                        <p:cTn id="60" dur="500"/>
                                        <p:tgtEl>
                                          <p:spTgt spid="6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childTnLst>
                          </p:cTn>
                        </p:par>
                        <p:par>
                          <p:cTn id="66" fill="hold">
                            <p:stCondLst>
                              <p:cond delay="500"/>
                            </p:stCondLst>
                            <p:childTnLst>
                              <p:par>
                                <p:cTn id="67" presetID="22" presetClass="entr" presetSubtype="1" fill="hold" nodeType="after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wipe(up)">
                                      <p:cBhvr>
                                        <p:cTn id="69" dur="500"/>
                                        <p:tgtEl>
                                          <p:spTgt spid="62"/>
                                        </p:tgtEl>
                                      </p:cBhvr>
                                    </p:animEffect>
                                  </p:childTnLst>
                                </p:cTn>
                              </p:par>
                              <p:par>
                                <p:cTn id="70" presetID="22" presetClass="entr" presetSubtype="1" fill="hold" nodeType="with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wipe(up)">
                                      <p:cBhvr>
                                        <p:cTn id="72" dur="500"/>
                                        <p:tgtEl>
                                          <p:spTgt spid="64"/>
                                        </p:tgtEl>
                                      </p:cBhvr>
                                    </p:animEffect>
                                  </p:childTnLst>
                                </p:cTn>
                              </p:par>
                              <p:par>
                                <p:cTn id="73" presetID="22" presetClass="entr" presetSubtype="1" fill="hold" nodeType="with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wipe(up)">
                                      <p:cBhvr>
                                        <p:cTn id="75" dur="500"/>
                                        <p:tgtEl>
                                          <p:spTgt spid="66"/>
                                        </p:tgtEl>
                                      </p:cBhvr>
                                    </p:animEffect>
                                  </p:childTnLst>
                                </p:cTn>
                              </p:par>
                              <p:par>
                                <p:cTn id="76" presetID="22" presetClass="entr" presetSubtype="1" fill="hold" nodeType="with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wipe(up)">
                                      <p:cBhvr>
                                        <p:cTn id="78" dur="500"/>
                                        <p:tgtEl>
                                          <p:spTgt spid="68"/>
                                        </p:tgtEl>
                                      </p:cBhvr>
                                    </p:animEffect>
                                  </p:childTnLst>
                                </p:cTn>
                              </p:par>
                            </p:childTnLst>
                          </p:cTn>
                        </p:par>
                      </p:childTnLst>
                    </p:cTn>
                  </p:par>
                  <p:par>
                    <p:cTn id="79" fill="hold">
                      <p:stCondLst>
                        <p:cond delay="indefinite"/>
                      </p:stCondLst>
                      <p:childTnLst>
                        <p:par>
                          <p:cTn id="80" fill="hold">
                            <p:stCondLst>
                              <p:cond delay="0"/>
                            </p:stCondLst>
                            <p:childTnLst>
                              <p:par>
                                <p:cTn id="81" presetID="26" presetClass="entr" presetSubtype="0" fill="hold" grpId="0" nodeType="click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wipe(down)">
                                      <p:cBhvr>
                                        <p:cTn id="83" dur="580">
                                          <p:stCondLst>
                                            <p:cond delay="0"/>
                                          </p:stCondLst>
                                        </p:cTn>
                                        <p:tgtEl>
                                          <p:spTgt spid="42"/>
                                        </p:tgtEl>
                                      </p:cBhvr>
                                    </p:animEffect>
                                    <p:anim calcmode="lin" valueType="num">
                                      <p:cBhvr>
                                        <p:cTn id="84"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89" dur="26">
                                          <p:stCondLst>
                                            <p:cond delay="650"/>
                                          </p:stCondLst>
                                        </p:cTn>
                                        <p:tgtEl>
                                          <p:spTgt spid="42"/>
                                        </p:tgtEl>
                                      </p:cBhvr>
                                      <p:to x="100000" y="60000"/>
                                    </p:animScale>
                                    <p:animScale>
                                      <p:cBhvr>
                                        <p:cTn id="90" dur="166" decel="50000">
                                          <p:stCondLst>
                                            <p:cond delay="676"/>
                                          </p:stCondLst>
                                        </p:cTn>
                                        <p:tgtEl>
                                          <p:spTgt spid="42"/>
                                        </p:tgtEl>
                                      </p:cBhvr>
                                      <p:to x="100000" y="100000"/>
                                    </p:animScale>
                                    <p:animScale>
                                      <p:cBhvr>
                                        <p:cTn id="91" dur="26">
                                          <p:stCondLst>
                                            <p:cond delay="1312"/>
                                          </p:stCondLst>
                                        </p:cTn>
                                        <p:tgtEl>
                                          <p:spTgt spid="42"/>
                                        </p:tgtEl>
                                      </p:cBhvr>
                                      <p:to x="100000" y="80000"/>
                                    </p:animScale>
                                    <p:animScale>
                                      <p:cBhvr>
                                        <p:cTn id="92" dur="166" decel="50000">
                                          <p:stCondLst>
                                            <p:cond delay="1338"/>
                                          </p:stCondLst>
                                        </p:cTn>
                                        <p:tgtEl>
                                          <p:spTgt spid="42"/>
                                        </p:tgtEl>
                                      </p:cBhvr>
                                      <p:to x="100000" y="100000"/>
                                    </p:animScale>
                                    <p:animScale>
                                      <p:cBhvr>
                                        <p:cTn id="93" dur="26">
                                          <p:stCondLst>
                                            <p:cond delay="1642"/>
                                          </p:stCondLst>
                                        </p:cTn>
                                        <p:tgtEl>
                                          <p:spTgt spid="42"/>
                                        </p:tgtEl>
                                      </p:cBhvr>
                                      <p:to x="100000" y="90000"/>
                                    </p:animScale>
                                    <p:animScale>
                                      <p:cBhvr>
                                        <p:cTn id="94" dur="166" decel="50000">
                                          <p:stCondLst>
                                            <p:cond delay="1668"/>
                                          </p:stCondLst>
                                        </p:cTn>
                                        <p:tgtEl>
                                          <p:spTgt spid="42"/>
                                        </p:tgtEl>
                                      </p:cBhvr>
                                      <p:to x="100000" y="100000"/>
                                    </p:animScale>
                                    <p:animScale>
                                      <p:cBhvr>
                                        <p:cTn id="95" dur="26">
                                          <p:stCondLst>
                                            <p:cond delay="1808"/>
                                          </p:stCondLst>
                                        </p:cTn>
                                        <p:tgtEl>
                                          <p:spTgt spid="42"/>
                                        </p:tgtEl>
                                      </p:cBhvr>
                                      <p:to x="100000" y="95000"/>
                                    </p:animScale>
                                    <p:animScale>
                                      <p:cBhvr>
                                        <p:cTn id="96" dur="166" decel="50000">
                                          <p:stCondLst>
                                            <p:cond delay="1834"/>
                                          </p:stCondLst>
                                        </p:cTn>
                                        <p:tgtEl>
                                          <p:spTgt spid="42"/>
                                        </p:tgtEl>
                                      </p:cBhvr>
                                      <p:to x="100000" y="100000"/>
                                    </p:animScale>
                                  </p:childTnLst>
                                </p:cTn>
                              </p:par>
                            </p:childTnLst>
                          </p:cTn>
                        </p:par>
                        <p:par>
                          <p:cTn id="97" fill="hold">
                            <p:stCondLst>
                              <p:cond delay="2000"/>
                            </p:stCondLst>
                            <p:childTnLst>
                              <p:par>
                                <p:cTn id="98" presetID="22" presetClass="entr" presetSubtype="1" fill="hold" nodeType="after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wipe(up)">
                                      <p:cBhvr>
                                        <p:cTn id="100" dur="500"/>
                                        <p:tgtEl>
                                          <p:spTgt spid="70"/>
                                        </p:tgtEl>
                                      </p:cBhvr>
                                    </p:animEffect>
                                  </p:childTnLst>
                                </p:cTn>
                              </p:par>
                              <p:par>
                                <p:cTn id="101" presetID="22" presetClass="entr" presetSubtype="1" fill="hold" nodeType="withEffect">
                                  <p:stCondLst>
                                    <p:cond delay="0"/>
                                  </p:stCondLst>
                                  <p:childTnLst>
                                    <p:set>
                                      <p:cBhvr>
                                        <p:cTn id="102" dur="1" fill="hold">
                                          <p:stCondLst>
                                            <p:cond delay="0"/>
                                          </p:stCondLst>
                                        </p:cTn>
                                        <p:tgtEl>
                                          <p:spTgt spid="72"/>
                                        </p:tgtEl>
                                        <p:attrNameLst>
                                          <p:attrName>style.visibility</p:attrName>
                                        </p:attrNameLst>
                                      </p:cBhvr>
                                      <p:to>
                                        <p:strVal val="visible"/>
                                      </p:to>
                                    </p:set>
                                    <p:animEffect transition="in" filter="wipe(up)">
                                      <p:cBhvr>
                                        <p:cTn id="103" dur="500"/>
                                        <p:tgtEl>
                                          <p:spTgt spid="72"/>
                                        </p:tgtEl>
                                      </p:cBhvr>
                                    </p:animEffect>
                                  </p:childTnLst>
                                </p:cTn>
                              </p:par>
                              <p:par>
                                <p:cTn id="104" presetID="22" presetClass="entr" presetSubtype="1" fill="hold" nodeType="withEffect">
                                  <p:stCondLst>
                                    <p:cond delay="0"/>
                                  </p:stCondLst>
                                  <p:childTnLst>
                                    <p:set>
                                      <p:cBhvr>
                                        <p:cTn id="105" dur="1" fill="hold">
                                          <p:stCondLst>
                                            <p:cond delay="0"/>
                                          </p:stCondLst>
                                        </p:cTn>
                                        <p:tgtEl>
                                          <p:spTgt spid="74"/>
                                        </p:tgtEl>
                                        <p:attrNameLst>
                                          <p:attrName>style.visibility</p:attrName>
                                        </p:attrNameLst>
                                      </p:cBhvr>
                                      <p:to>
                                        <p:strVal val="visible"/>
                                      </p:to>
                                    </p:set>
                                    <p:animEffect transition="in" filter="wipe(up)">
                                      <p:cBhvr>
                                        <p:cTn id="106" dur="500"/>
                                        <p:tgtEl>
                                          <p:spTgt spid="74"/>
                                        </p:tgtEl>
                                      </p:cBhvr>
                                    </p:animEffect>
                                  </p:childTnLst>
                                </p:cTn>
                              </p:par>
                              <p:par>
                                <p:cTn id="107" presetID="22" presetClass="entr" presetSubtype="1" fill="hold" nodeType="with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wipe(up)">
                                      <p:cBhvr>
                                        <p:cTn id="109" dur="500"/>
                                        <p:tgtEl>
                                          <p:spTgt spid="76"/>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92"/>
                                        </p:tgtEl>
                                        <p:attrNameLst>
                                          <p:attrName>style.visibility</p:attrName>
                                        </p:attrNameLst>
                                      </p:cBhvr>
                                      <p:to>
                                        <p:strVal val="visible"/>
                                      </p:to>
                                    </p:set>
                                    <p:animEffect transition="in" filter="fade">
                                      <p:cBhvr>
                                        <p:cTn id="114" dur="500"/>
                                        <p:tgtEl>
                                          <p:spTgt spid="9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93"/>
                                        </p:tgtEl>
                                        <p:attrNameLst>
                                          <p:attrName>style.visibility</p:attrName>
                                        </p:attrNameLst>
                                      </p:cBhvr>
                                      <p:to>
                                        <p:strVal val="visible"/>
                                      </p:to>
                                    </p:set>
                                    <p:animEffect transition="in" filter="fade">
                                      <p:cBhvr>
                                        <p:cTn id="117" dur="500"/>
                                        <p:tgtEl>
                                          <p:spTgt spid="93"/>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94"/>
                                        </p:tgtEl>
                                        <p:attrNameLst>
                                          <p:attrName>style.visibility</p:attrName>
                                        </p:attrNameLst>
                                      </p:cBhvr>
                                      <p:to>
                                        <p:strVal val="visible"/>
                                      </p:to>
                                    </p:set>
                                    <p:animEffect transition="in" filter="fade">
                                      <p:cBhvr>
                                        <p:cTn id="120" dur="500"/>
                                        <p:tgtEl>
                                          <p:spTgt spid="9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95"/>
                                        </p:tgtEl>
                                        <p:attrNameLst>
                                          <p:attrName>style.visibility</p:attrName>
                                        </p:attrNameLst>
                                      </p:cBhvr>
                                      <p:to>
                                        <p:strVal val="visible"/>
                                      </p:to>
                                    </p:set>
                                    <p:animEffect transition="in" filter="fade">
                                      <p:cBhvr>
                                        <p:cTn id="123" dur="500"/>
                                        <p:tgtEl>
                                          <p:spTgt spid="9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96"/>
                                        </p:tgtEl>
                                        <p:attrNameLst>
                                          <p:attrName>style.visibility</p:attrName>
                                        </p:attrNameLst>
                                      </p:cBhvr>
                                      <p:to>
                                        <p:strVal val="visible"/>
                                      </p:to>
                                    </p:set>
                                    <p:animEffect transition="in" filter="fade">
                                      <p:cBhvr>
                                        <p:cTn id="126" dur="500"/>
                                        <p:tgtEl>
                                          <p:spTgt spid="9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fade">
                                      <p:cBhvr>
                                        <p:cTn id="129"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92" grpId="0" animBg="1"/>
      <p:bldP spid="93" grpId="0" animBg="1"/>
      <p:bldP spid="94" grpId="0" animBg="1"/>
      <p:bldP spid="95" grpId="0" animBg="1"/>
      <p:bldP spid="96" grpId="0" animBg="1"/>
      <p:bldP spid="97" grpId="0" animBg="1"/>
    </p:bldLst>
  </p:timing>
</p:sld>
</file>

<file path=ppt/theme/theme1.xml><?xml version="1.0" encoding="utf-8"?>
<a:theme xmlns:a="http://schemas.openxmlformats.org/drawingml/2006/main" name="Default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1508</TotalTime>
  <Words>2946</Words>
  <Application>Microsoft Office PowerPoint</Application>
  <PresentationFormat>Widescreen</PresentationFormat>
  <Paragraphs>651</Paragraphs>
  <Slides>67</Slides>
  <Notes>45</Notes>
  <HiddenSlides>6</HiddenSlides>
  <MMClips>1</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67</vt:i4>
      </vt:variant>
    </vt:vector>
  </HeadingPairs>
  <TitlesOfParts>
    <vt:vector size="75" baseType="lpstr">
      <vt:lpstr>Arial</vt:lpstr>
      <vt:lpstr>Bodoni MT Black</vt:lpstr>
      <vt:lpstr>Calibri</vt:lpstr>
      <vt:lpstr>Kamerik205 8</vt:lpstr>
      <vt:lpstr>Segoe UI</vt:lpstr>
      <vt:lpstr>Default Master</vt:lpstr>
      <vt:lpstr>Blank Master</vt:lpstr>
      <vt:lpstr>Custom Design</vt:lpstr>
      <vt:lpstr>PowerPoint Presentation</vt:lpstr>
      <vt:lpstr>Who is Chad Green</vt:lpstr>
      <vt:lpstr>PowerPoint Presentation</vt:lpstr>
      <vt:lpstr>PowerPoint Presentation</vt:lpstr>
      <vt:lpstr>PowerPoint Presentation</vt:lpstr>
      <vt:lpstr>PowerPoint Presentation</vt:lpstr>
      <vt:lpstr>What’s the problem?</vt:lpstr>
      <vt:lpstr>What’s the problem?</vt:lpstr>
      <vt:lpstr>What’s the problem?</vt:lpstr>
      <vt:lpstr>PowerPoint Presentation</vt:lpstr>
      <vt:lpstr>API Management Basics</vt:lpstr>
      <vt:lpstr>What is API Management?</vt:lpstr>
      <vt:lpstr>What is API Management?</vt:lpstr>
      <vt:lpstr>What is API Management?</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Use Cases</vt:lpstr>
      <vt:lpstr>API Management Use Cases</vt:lpstr>
      <vt:lpstr>API Management Use Cases</vt:lpstr>
      <vt:lpstr>API Management Use Cases</vt:lpstr>
      <vt:lpstr>API Management Use Cases</vt:lpstr>
      <vt:lpstr>API Management Use Cases</vt:lpstr>
      <vt:lpstr>API Management Components</vt:lpstr>
      <vt:lpstr>API Management Components</vt:lpstr>
      <vt:lpstr>API Management Components</vt:lpstr>
      <vt:lpstr>API Management Components</vt:lpstr>
      <vt:lpstr>API Management Components</vt:lpstr>
      <vt:lpstr>API Management Components</vt:lpstr>
      <vt:lpstr>API Management Components</vt:lpstr>
      <vt:lpstr>API Management Components</vt:lpstr>
      <vt:lpstr>API Management Marketplace</vt:lpstr>
      <vt:lpstr>PowerPoint Presentation</vt:lpstr>
      <vt:lpstr>API Management Offerings</vt:lpstr>
      <vt:lpstr>Azure API Management</vt:lpstr>
      <vt:lpstr>Azure API Management</vt:lpstr>
      <vt:lpstr>Azure API Management</vt:lpstr>
      <vt:lpstr>Azure API Management</vt:lpstr>
      <vt:lpstr>Azure API Management</vt:lpstr>
      <vt:lpstr>Azure API Management</vt:lpstr>
      <vt:lpstr>Tiers &amp; Pricing</vt:lpstr>
      <vt:lpstr>Tiers &amp; Pricing</vt:lpstr>
      <vt:lpstr>PowerPoint Presentation</vt:lpstr>
      <vt:lpstr>API Management 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16</cp:revision>
  <dcterms:created xsi:type="dcterms:W3CDTF">2022-04-02T20:55:51Z</dcterms:created>
  <dcterms:modified xsi:type="dcterms:W3CDTF">2022-07-15T13:48:49Z</dcterms:modified>
</cp:coreProperties>
</file>